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9"/>
  </p:handoutMasterIdLst>
  <p:sldIdLst>
    <p:sldId id="256" r:id="rId2"/>
    <p:sldId id="257" r:id="rId3"/>
    <p:sldId id="258" r:id="rId4"/>
    <p:sldId id="279" r:id="rId5"/>
    <p:sldId id="278" r:id="rId6"/>
    <p:sldId id="280" r:id="rId7"/>
    <p:sldId id="259" r:id="rId8"/>
    <p:sldId id="281" r:id="rId9"/>
    <p:sldId id="282" r:id="rId10"/>
    <p:sldId id="260" r:id="rId11"/>
    <p:sldId id="261" r:id="rId12"/>
    <p:sldId id="283" r:id="rId13"/>
    <p:sldId id="284" r:id="rId14"/>
    <p:sldId id="262" r:id="rId15"/>
    <p:sldId id="263" r:id="rId16"/>
    <p:sldId id="285" r:id="rId17"/>
    <p:sldId id="264" r:id="rId18"/>
    <p:sldId id="286" r:id="rId19"/>
    <p:sldId id="287" r:id="rId20"/>
    <p:sldId id="288" r:id="rId21"/>
    <p:sldId id="297" r:id="rId22"/>
    <p:sldId id="289"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9" r:id="rId37"/>
    <p:sldId id="321" r:id="rId38"/>
    <p:sldId id="322" r:id="rId39"/>
    <p:sldId id="323" r:id="rId40"/>
    <p:sldId id="324" r:id="rId41"/>
    <p:sldId id="320" r:id="rId42"/>
    <p:sldId id="311" r:id="rId43"/>
    <p:sldId id="312" r:id="rId44"/>
    <p:sldId id="314" r:id="rId45"/>
    <p:sldId id="315" r:id="rId46"/>
    <p:sldId id="316" r:id="rId47"/>
    <p:sldId id="317" r:id="rId48"/>
    <p:sldId id="318" r:id="rId49"/>
    <p:sldId id="265" r:id="rId50"/>
    <p:sldId id="325" r:id="rId51"/>
    <p:sldId id="326" r:id="rId52"/>
    <p:sldId id="268" r:id="rId53"/>
    <p:sldId id="269" r:id="rId54"/>
    <p:sldId id="327" r:id="rId55"/>
    <p:sldId id="328" r:id="rId56"/>
    <p:sldId id="329" r:id="rId57"/>
    <p:sldId id="330" r:id="rId58"/>
  </p:sldIdLst>
  <p:sldSz cx="12192000" cy="6858000"/>
  <p:notesSz cx="6735763" cy="98663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576"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E8F878B-06AD-4D96-914E-51BFFB0868D2}" type="datetimeFigureOut">
              <a:rPr lang="it-IT" smtClean="0"/>
              <a:t>09/07/2015</a:t>
            </a:fld>
            <a:endParaRPr lang="it-IT"/>
          </a:p>
        </p:txBody>
      </p:sp>
      <p:sp>
        <p:nvSpPr>
          <p:cNvPr id="4" name="Segnaposto piè di pagina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DF7CCED-ECB7-4029-B6D3-EA02DBA55436}" type="slidenum">
              <a:rPr lang="it-IT" smtClean="0"/>
              <a:t>‹N›</a:t>
            </a:fld>
            <a:endParaRPr lang="it-IT"/>
          </a:p>
        </p:txBody>
      </p:sp>
    </p:spTree>
    <p:extLst>
      <p:ext uri="{BB962C8B-B14F-4D97-AF65-F5344CB8AC3E}">
        <p14:creationId xmlns:p14="http://schemas.microsoft.com/office/powerpoint/2010/main" val="27809761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46181EC-F8A8-489F-A63E-A31E45899892}" type="datetimeFigureOut">
              <a:rPr lang="it-IT" smtClean="0"/>
              <a:t>09/07/2015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314917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6181EC-F8A8-489F-A63E-A31E45899892}" type="datetimeFigureOut">
              <a:rPr lang="it-IT" smtClean="0"/>
              <a:t>09/07/2015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155083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6181EC-F8A8-489F-A63E-A31E45899892}" type="datetimeFigureOut">
              <a:rPr lang="it-IT" smtClean="0"/>
              <a:t>09/07/2015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3707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346181EC-F8A8-489F-A63E-A31E45899892}" type="datetimeFigureOut">
              <a:rPr lang="it-IT" smtClean="0"/>
              <a:t>09/07/2015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2484734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46181EC-F8A8-489F-A63E-A31E45899892}" type="datetimeFigureOut">
              <a:rPr lang="it-IT" smtClean="0"/>
              <a:t>09/07/2015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21659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46181EC-F8A8-489F-A63E-A31E45899892}" type="datetimeFigureOut">
              <a:rPr lang="it-IT" smtClean="0"/>
              <a:t>09/07/2015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286528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46181EC-F8A8-489F-A63E-A31E45899892}" type="datetimeFigureOut">
              <a:rPr lang="it-IT" smtClean="0"/>
              <a:t>09/07/2015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492898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46181EC-F8A8-489F-A63E-A31E45899892}" type="datetimeFigureOut">
              <a:rPr lang="it-IT" smtClean="0"/>
              <a:t>09/07/2015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2724116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46181EC-F8A8-489F-A63E-A31E45899892}" type="datetimeFigureOut">
              <a:rPr lang="it-IT" smtClean="0"/>
              <a:t>09/07/2015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145038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46181EC-F8A8-489F-A63E-A31E45899892}" type="datetimeFigureOut">
              <a:rPr lang="it-IT" smtClean="0"/>
              <a:t>09/07/2015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428956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46181EC-F8A8-489F-A63E-A31E45899892}" type="datetimeFigureOut">
              <a:rPr lang="it-IT" smtClean="0"/>
              <a:t>09/07/2015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0F69FE8-3771-4B87-A97C-2CF087021825}" type="slidenum">
              <a:rPr lang="it-IT" smtClean="0"/>
              <a:t>‹N›</a:t>
            </a:fld>
            <a:endParaRPr lang="it-IT"/>
          </a:p>
        </p:txBody>
      </p:sp>
    </p:spTree>
    <p:extLst>
      <p:ext uri="{BB962C8B-B14F-4D97-AF65-F5344CB8AC3E}">
        <p14:creationId xmlns:p14="http://schemas.microsoft.com/office/powerpoint/2010/main" val="2876073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181EC-F8A8-489F-A63E-A31E45899892}" type="datetimeFigureOut">
              <a:rPr lang="it-IT" smtClean="0"/>
              <a:t>09/07/2015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F69FE8-3771-4B87-A97C-2CF087021825}" type="slidenum">
              <a:rPr lang="it-IT" smtClean="0"/>
              <a:t>‹N›</a:t>
            </a:fld>
            <a:endParaRPr lang="it-IT"/>
          </a:p>
        </p:txBody>
      </p:sp>
    </p:spTree>
    <p:extLst>
      <p:ext uri="{BB962C8B-B14F-4D97-AF65-F5344CB8AC3E}">
        <p14:creationId xmlns:p14="http://schemas.microsoft.com/office/powerpoint/2010/main" val="4044262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0236" y="710238"/>
            <a:ext cx="9371527" cy="3951913"/>
          </a:xfrm>
        </p:spPr>
        <p:txBody>
          <a:bodyPr>
            <a:normAutofit fontScale="90000"/>
          </a:bodyPr>
          <a:lstStyle/>
          <a:p>
            <a:r>
              <a:rPr lang="it-IT" b="1" dirty="0" smtClean="0"/>
              <a:t/>
            </a:r>
            <a:br>
              <a:rPr lang="it-IT" b="1" dirty="0" smtClean="0"/>
            </a:br>
            <a:r>
              <a:rPr lang="it-IT" b="1" dirty="0"/>
              <a:t/>
            </a:r>
            <a:br>
              <a:rPr lang="it-IT" b="1" dirty="0"/>
            </a:br>
            <a:r>
              <a:rPr lang="it-IT" b="1" dirty="0" smtClean="0"/>
              <a:t/>
            </a:r>
            <a:br>
              <a:rPr lang="it-IT" b="1" dirty="0" smtClean="0"/>
            </a:br>
            <a:r>
              <a:rPr lang="it-IT" b="1" dirty="0"/>
              <a:t/>
            </a:r>
            <a:br>
              <a:rPr lang="it-IT" b="1" dirty="0"/>
            </a:br>
            <a:r>
              <a:rPr lang="it-IT" b="1" dirty="0" smtClean="0"/>
              <a:t>PROFILI </a:t>
            </a:r>
            <a:r>
              <a:rPr lang="it-IT" b="1" dirty="0"/>
              <a:t>DI </a:t>
            </a:r>
            <a:r>
              <a:rPr lang="it-IT" b="1" dirty="0" smtClean="0"/>
              <a:t>RESPONSABILITA</a:t>
            </a:r>
            <a:r>
              <a:rPr lang="it-IT" b="1" dirty="0"/>
              <a:t>’ CIVILE DEL DANNO AMBIENTALE</a:t>
            </a:r>
            <a:r>
              <a:rPr lang="it-IT" dirty="0"/>
              <a:t/>
            </a:r>
            <a:br>
              <a:rPr lang="it-IT" dirty="0"/>
            </a:br>
            <a:r>
              <a:rPr lang="it-IT" b="1" dirty="0" smtClean="0"/>
              <a:t>Avv </a:t>
            </a:r>
            <a:r>
              <a:rPr lang="it-IT" b="1" dirty="0"/>
              <a:t>. </a:t>
            </a:r>
            <a:r>
              <a:rPr lang="it-IT" b="1" dirty="0" smtClean="0"/>
              <a:t>Marco Rodolfi</a:t>
            </a:r>
            <a:r>
              <a:rPr lang="it-IT" dirty="0"/>
              <a:t/>
            </a:r>
            <a:br>
              <a:rPr lang="it-IT" dirty="0"/>
            </a:br>
            <a:endParaRPr lang="it-IT" dirty="0"/>
          </a:p>
        </p:txBody>
      </p:sp>
      <p:sp>
        <p:nvSpPr>
          <p:cNvPr id="4" name="Text Box 3"/>
          <p:cNvSpPr txBox="1">
            <a:spLocks noChangeArrowheads="1"/>
          </p:cNvSpPr>
          <p:nvPr/>
        </p:nvSpPr>
        <p:spPr bwMode="auto">
          <a:xfrm>
            <a:off x="3546290" y="4662151"/>
            <a:ext cx="509941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sz="2800" dirty="0" smtClean="0">
                <a:latin typeface="Times New Roman" panose="02020603050405020304" pitchFamily="18" charset="0"/>
              </a:rPr>
              <a:t>STUDIO LEGALE </a:t>
            </a:r>
            <a:endParaRPr lang="it-IT" altLang="it-IT" sz="2800" dirty="0">
              <a:latin typeface="Times New Roman" panose="02020603050405020304" pitchFamily="18" charset="0"/>
            </a:endParaRPr>
          </a:p>
          <a:p>
            <a:pPr algn="ctr" eaLnBrk="0" hangingPunct="0">
              <a:spcBef>
                <a:spcPct val="50000"/>
              </a:spcBef>
            </a:pPr>
            <a:r>
              <a:rPr lang="it-IT" altLang="it-IT" sz="2800" dirty="0">
                <a:latin typeface="Times New Roman" panose="02020603050405020304" pitchFamily="18" charset="0"/>
              </a:rPr>
              <a:t>MARTINI RODOLFI VIVORI</a:t>
            </a:r>
          </a:p>
        </p:txBody>
      </p:sp>
    </p:spTree>
    <p:extLst>
      <p:ext uri="{BB962C8B-B14F-4D97-AF65-F5344CB8AC3E}">
        <p14:creationId xmlns:p14="http://schemas.microsoft.com/office/powerpoint/2010/main" val="1096525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92500" lnSpcReduction="10000"/>
          </a:bodyPr>
          <a:lstStyle/>
          <a:p>
            <a:endParaRPr lang="it-IT" b="1" dirty="0" smtClean="0"/>
          </a:p>
          <a:p>
            <a:endParaRPr lang="it-IT" b="1" dirty="0"/>
          </a:p>
          <a:p>
            <a:pPr algn="just"/>
            <a:r>
              <a:rPr lang="it-IT" b="1" dirty="0" smtClean="0"/>
              <a:t>Art. </a:t>
            </a:r>
            <a:r>
              <a:rPr lang="it-IT" b="1" dirty="0"/>
              <a:t>307 (notificazione delle misure preventive e di ripristino) </a:t>
            </a:r>
            <a:endParaRPr lang="it-IT" b="1" dirty="0" smtClean="0"/>
          </a:p>
          <a:p>
            <a:pPr marL="0" indent="0" algn="just">
              <a:buNone/>
            </a:pPr>
            <a:endParaRPr lang="it-IT" dirty="0" smtClean="0"/>
          </a:p>
          <a:p>
            <a:pPr marL="0" indent="0" algn="just">
              <a:buNone/>
            </a:pPr>
            <a:r>
              <a:rPr lang="it-IT" dirty="0"/>
              <a:t>1.  Le decisioni che impongono misure di precauzione, di prevenzione o di ripristino, adottate ai sensi della parte sesta del presente decreto, sono adeguatamente motivate e comunicate senza indugio all'operatore interessato con indicazione dei mezzi di ricorso di cui dispone e dei termini relativi.</a:t>
            </a:r>
          </a:p>
          <a:p>
            <a:pPr marL="0" indent="0" algn="just">
              <a:buNone/>
            </a:pPr>
            <a:endParaRPr lang="it-IT" dirty="0"/>
          </a:p>
          <a:p>
            <a:pPr marL="0" indent="0" algn="just">
              <a:buNone/>
            </a:pPr>
            <a:r>
              <a:rPr lang="it-IT" dirty="0"/>
              <a:t> </a:t>
            </a:r>
          </a:p>
          <a:p>
            <a:pPr marL="0" indent="0">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756194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22922"/>
            <a:ext cx="10515600" cy="1325563"/>
          </a:xfrm>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1" y="1589649"/>
            <a:ext cx="10922390" cy="5268351"/>
          </a:xfrm>
        </p:spPr>
        <p:txBody>
          <a:bodyPr>
            <a:normAutofit fontScale="40000" lnSpcReduction="20000"/>
          </a:bodyPr>
          <a:lstStyle/>
          <a:p>
            <a:pPr marL="0" indent="0">
              <a:buNone/>
            </a:pPr>
            <a:r>
              <a:rPr lang="it-IT" sz="4500" b="1" dirty="0"/>
              <a:t>Art. 308 (costi della attività di prevenzione e ripristino) </a:t>
            </a:r>
            <a:endParaRPr lang="it-IT" sz="4500" dirty="0"/>
          </a:p>
          <a:p>
            <a:pPr marL="0" indent="0" algn="just">
              <a:buNone/>
            </a:pPr>
            <a:r>
              <a:rPr lang="it-IT" sz="4500" dirty="0"/>
              <a:t>1. L'operatore sostiene i costi delle iniziative statali di prevenzione e di ripristino ambientale adottate secondo le disposizioni di cui alla parte sesta del presente decreto.</a:t>
            </a:r>
          </a:p>
          <a:p>
            <a:pPr marL="0" indent="0" algn="just">
              <a:buNone/>
            </a:pPr>
            <a:r>
              <a:rPr lang="it-IT" sz="4500" dirty="0" smtClean="0"/>
              <a:t>[…]</a:t>
            </a:r>
            <a:endParaRPr lang="it-IT" sz="4500" dirty="0"/>
          </a:p>
          <a:p>
            <a:pPr marL="0" indent="0" algn="just">
              <a:buNone/>
            </a:pPr>
            <a:r>
              <a:rPr lang="it-IT" sz="4500" dirty="0"/>
              <a:t>4. </a:t>
            </a:r>
            <a:r>
              <a:rPr lang="it-IT" sz="4500" b="1" u="sng" dirty="0"/>
              <a:t>Non sono a carico dell'operatore i costi delle azioni di precauzione, prevenzione e ripristino adottate </a:t>
            </a:r>
            <a:r>
              <a:rPr lang="it-IT" sz="4500" dirty="0"/>
              <a:t>conformemente alle disposizioni di cui alla parte sesta del presente decreto </a:t>
            </a:r>
            <a:r>
              <a:rPr lang="it-IT" sz="4500" b="1" u="sng" dirty="0"/>
              <a:t>se egli può provare che il danno ambientale o la minaccia imminente di tale danno:</a:t>
            </a:r>
          </a:p>
          <a:p>
            <a:pPr marL="0" indent="0" algn="just">
              <a:buNone/>
            </a:pPr>
            <a:r>
              <a:rPr lang="it-IT" sz="4500" dirty="0" smtClean="0"/>
              <a:t>a</a:t>
            </a:r>
            <a:r>
              <a:rPr lang="it-IT" sz="4500" dirty="0"/>
              <a:t>) è stato causato da un terzo e si è verificato nonostante l'esistenza di misure di sicurezza astrattamente idonee;</a:t>
            </a:r>
          </a:p>
          <a:p>
            <a:pPr marL="0" indent="0" algn="just">
              <a:buNone/>
            </a:pPr>
            <a:r>
              <a:rPr lang="it-IT" sz="4500" dirty="0" smtClean="0"/>
              <a:t>b</a:t>
            </a:r>
            <a:r>
              <a:rPr lang="it-IT" sz="4500" dirty="0"/>
              <a:t>) è conseguenza dell'osservanza di un ordine o istruzione obbligatori impartiti da una autorità </a:t>
            </a:r>
            <a:r>
              <a:rPr lang="it-IT" sz="4500" dirty="0" smtClean="0"/>
              <a:t>pubblica.</a:t>
            </a:r>
          </a:p>
          <a:p>
            <a:pPr marL="0" indent="0" algn="just">
              <a:buNone/>
            </a:pPr>
            <a:r>
              <a:rPr lang="it-IT" sz="4500" dirty="0" smtClean="0"/>
              <a:t>c) qualora dimostri che non gli è attribuibile un comportamento doloso o colposo e che l'intervento preventivo a tutela dell'ambiente è stato causato da:</a:t>
            </a:r>
          </a:p>
          <a:p>
            <a:pPr marL="0" indent="0" algn="just">
              <a:buNone/>
            </a:pPr>
            <a:r>
              <a:rPr lang="it-IT" sz="4500" dirty="0" smtClean="0"/>
              <a:t>a) </a:t>
            </a:r>
            <a:r>
              <a:rPr lang="it-IT" sz="4500" dirty="0"/>
              <a:t>un'emissione o un evento espressamente consentiti da un'autorizzazione conferita ai sensi </a:t>
            </a:r>
            <a:r>
              <a:rPr lang="it-IT" sz="4500" dirty="0" smtClean="0"/>
              <a:t>delle vigenti disposizioni </a:t>
            </a:r>
            <a:r>
              <a:rPr lang="it-IT" sz="4500" dirty="0"/>
              <a:t>legislative e regolamentari</a:t>
            </a:r>
          </a:p>
          <a:p>
            <a:pPr marL="0" indent="0" algn="just">
              <a:buNone/>
            </a:pPr>
            <a:r>
              <a:rPr lang="it-IT" sz="4500" dirty="0" smtClean="0"/>
              <a:t>b</a:t>
            </a:r>
            <a:r>
              <a:rPr lang="it-IT" sz="4500" dirty="0"/>
              <a:t>) un'emissione o un'attività o qualsiasi altro modo di utilizzazione di un prodotto nel corso </a:t>
            </a:r>
            <a:r>
              <a:rPr lang="it-IT" sz="4500" dirty="0" smtClean="0"/>
              <a:t>di un'attività che l'operatore </a:t>
            </a:r>
            <a:r>
              <a:rPr lang="it-IT" sz="4500" dirty="0"/>
              <a:t>dimostri non essere stati considerati probabile causa di danno </a:t>
            </a:r>
            <a:r>
              <a:rPr lang="it-IT" sz="4500" dirty="0" smtClean="0"/>
              <a:t>ambientale secondo </a:t>
            </a:r>
            <a:r>
              <a:rPr lang="it-IT" sz="4500" dirty="0"/>
              <a:t>lo stato delle </a:t>
            </a:r>
            <a:r>
              <a:rPr lang="it-IT" sz="4500" dirty="0" smtClean="0"/>
              <a:t>conoscenze </a:t>
            </a:r>
            <a:r>
              <a:rPr lang="it-IT" sz="4500" dirty="0"/>
              <a:t>scientifiche e tecniche al momento del rilascio dell'emissione </a:t>
            </a:r>
            <a:r>
              <a:rPr lang="it-IT" sz="4500" dirty="0" smtClean="0"/>
              <a:t>o dell'esecuzione </a:t>
            </a:r>
            <a:r>
              <a:rPr lang="it-IT" sz="4500" dirty="0"/>
              <a:t>dell'attività</a:t>
            </a:r>
            <a:r>
              <a:rPr lang="it-IT" sz="4500" dirty="0" smtClean="0"/>
              <a:t>.</a:t>
            </a:r>
            <a:endParaRPr lang="it-IT" sz="4500"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491457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199" y="1507524"/>
            <a:ext cx="10801865" cy="4669439"/>
          </a:xfrm>
        </p:spPr>
        <p:txBody>
          <a:bodyPr>
            <a:normAutofit fontScale="85000" lnSpcReduction="20000"/>
          </a:bodyPr>
          <a:lstStyle/>
          <a:p>
            <a:endParaRPr lang="it-IT" b="1" dirty="0" smtClean="0"/>
          </a:p>
          <a:p>
            <a:endParaRPr lang="it-IT" b="1" dirty="0"/>
          </a:p>
          <a:p>
            <a:pPr algn="just"/>
            <a:r>
              <a:rPr lang="it-IT" b="1" dirty="0" smtClean="0"/>
              <a:t>Art. 309 (Richiesta di intervento statale)</a:t>
            </a:r>
          </a:p>
          <a:p>
            <a:pPr marL="0" indent="0" algn="just">
              <a:buNone/>
            </a:pPr>
            <a:r>
              <a:rPr lang="it-IT" dirty="0"/>
              <a:t>1.  </a:t>
            </a:r>
            <a:r>
              <a:rPr lang="it-IT" b="1" u="sng" dirty="0"/>
              <a:t>Le regioni, le province autonome e gli enti locali, anche associati, nonché le persone fisiche o giuridiche </a:t>
            </a:r>
            <a:r>
              <a:rPr lang="it-IT" dirty="0"/>
              <a:t>che sono o che potrebbero essere colpite dal danno ambientale o che vantino un interesse legittimante la partecipazione al procedimento relativo all'adozione delle misure di precauzione, di prevenzione o di ripristino previste dalla parte sesta del presente </a:t>
            </a:r>
            <a:r>
              <a:rPr lang="it-IT" dirty="0" smtClean="0"/>
              <a:t>decreto (e quindi </a:t>
            </a:r>
            <a:r>
              <a:rPr lang="it-IT" b="1" u="sng" dirty="0" smtClean="0"/>
              <a:t>anche le  organizzazioni </a:t>
            </a:r>
            <a:r>
              <a:rPr lang="it-IT" b="1" u="sng" dirty="0"/>
              <a:t>non governative che promuovono la protezione dell'ambiente</a:t>
            </a:r>
            <a:r>
              <a:rPr lang="it-IT" dirty="0"/>
              <a:t>, di cui all'articolo 13 della legge 8 luglio 1986, n. </a:t>
            </a:r>
            <a:r>
              <a:rPr lang="it-IT" dirty="0" smtClean="0"/>
              <a:t>349) possono </a:t>
            </a:r>
            <a:r>
              <a:rPr lang="it-IT" dirty="0"/>
              <a:t>presentare al Ministro dell'ambiente e della tutela del territorio e del mare, depositandole presso le Prefetture - Uffici territoriali del Governo, denunce e osservazioni, corredate da documenti ed informazioni, concernenti qualsiasi caso di danno ambientale o di minaccia imminente di danno ambientale e chiedere l'intervento statale a tutela dell'ambiente a norma della parte sesta del presente decreto. (1309)</a:t>
            </a:r>
          </a:p>
          <a:p>
            <a:pPr marL="0" indent="0" algn="just">
              <a:buNone/>
            </a:pPr>
            <a:endParaRPr lang="it-IT" b="1" dirty="0" smtClean="0"/>
          </a:p>
          <a:p>
            <a:pPr marL="0" indent="0">
              <a:buNone/>
            </a:pPr>
            <a:endParaRPr lang="it-IT" dirty="0"/>
          </a:p>
          <a:p>
            <a:pPr marL="0" indent="0">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063904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199" y="1507524"/>
            <a:ext cx="10801865" cy="4669439"/>
          </a:xfrm>
        </p:spPr>
        <p:txBody>
          <a:bodyPr>
            <a:normAutofit fontScale="62500" lnSpcReduction="20000"/>
          </a:bodyPr>
          <a:lstStyle/>
          <a:p>
            <a:endParaRPr lang="it-IT" b="1" dirty="0" smtClean="0"/>
          </a:p>
          <a:p>
            <a:endParaRPr lang="it-IT" b="1" dirty="0"/>
          </a:p>
          <a:p>
            <a:pPr algn="just"/>
            <a:r>
              <a:rPr lang="it-IT" b="1" dirty="0" smtClean="0"/>
              <a:t>Art. 310 (Ricorsi) </a:t>
            </a:r>
          </a:p>
          <a:p>
            <a:pPr marL="0" indent="0" algn="just">
              <a:buNone/>
            </a:pPr>
            <a:endParaRPr lang="it-IT" dirty="0" smtClean="0"/>
          </a:p>
          <a:p>
            <a:pPr marL="0" indent="0" algn="just">
              <a:buNone/>
            </a:pPr>
            <a:r>
              <a:rPr lang="it-IT" dirty="0"/>
              <a:t>1.  </a:t>
            </a:r>
            <a:r>
              <a:rPr lang="it-IT" b="1" u="sng" dirty="0"/>
              <a:t>I soggetti di cui all'articolo 309, comma 1, sono legittimati ad agire, secondo i principi generali, per l'annullamento degli atti e dei provvedimenti adottati </a:t>
            </a:r>
            <a:r>
              <a:rPr lang="it-IT" dirty="0"/>
              <a:t>in violazione delle disposizioni di cui alla parte sesta del presente decreto </a:t>
            </a:r>
            <a:r>
              <a:rPr lang="it-IT" b="1" u="sng" dirty="0"/>
              <a:t>nonché avverso il silenzio inadempimento </a:t>
            </a:r>
            <a:r>
              <a:rPr lang="it-IT" dirty="0"/>
              <a:t>del Ministro dell'ambiente e della tutela del territorio e del mare </a:t>
            </a:r>
            <a:r>
              <a:rPr lang="it-IT" b="1" u="sng" dirty="0"/>
              <a:t>e per il risarcimento del danno subito a causa del ritardo nell'attivazione, da parte del medesimo Ministro, delle misure di precauzione, di prevenzione o di contenimento del danno ambientale</a:t>
            </a:r>
            <a:r>
              <a:rPr lang="it-IT" dirty="0"/>
              <a:t>. </a:t>
            </a:r>
          </a:p>
          <a:p>
            <a:pPr marL="0" indent="0" algn="just">
              <a:buNone/>
            </a:pPr>
            <a:endParaRPr lang="it-IT" dirty="0"/>
          </a:p>
          <a:p>
            <a:pPr marL="0" indent="0" algn="just">
              <a:buNone/>
            </a:pPr>
            <a:r>
              <a:rPr lang="it-IT" dirty="0"/>
              <a:t>2.  Nell'ipotesi di cui al comma 1, il ricorso al giudice </a:t>
            </a:r>
            <a:r>
              <a:rPr lang="it-IT" dirty="0" smtClean="0"/>
              <a:t>amministrativo (TAR) </a:t>
            </a:r>
            <a:r>
              <a:rPr lang="it-IT" dirty="0"/>
              <a:t>può essere preceduto da una opposizione depositata presso il Ministero dell'ambiente e della tutela del territorio e del mare o inviata presso la sua sede a mezzo di posta raccomandata con avviso di ricevimento entro trenta giorni dalla notificazione, comunicazione o piena conoscenza dell'atto. In caso di inerzia del Ministro, analoga opposizione può essere proposta entro il suddetto termine decorrente dalla scadenza del trentesimo giorno successivo all'effettuato deposito dell'opposizione presso il Ministero dell'ambiente e della tutela del territorio e del mare. </a:t>
            </a:r>
          </a:p>
          <a:p>
            <a:pPr marL="0" indent="0" algn="just">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32080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62500" lnSpcReduction="20000"/>
          </a:bodyPr>
          <a:lstStyle/>
          <a:p>
            <a:pPr marL="0" indent="0" algn="just">
              <a:buNone/>
            </a:pPr>
            <a:r>
              <a:rPr lang="it-IT" b="1" dirty="0" smtClean="0"/>
              <a:t>Titolo terzo: RISARCIMENTO DEL DANNO AMBIENTALE (artt. 311-318)</a:t>
            </a:r>
          </a:p>
          <a:p>
            <a:pPr algn="just"/>
            <a:r>
              <a:rPr lang="it-IT" b="1" dirty="0" smtClean="0"/>
              <a:t>Art</a:t>
            </a:r>
            <a:r>
              <a:rPr lang="it-IT" b="1" dirty="0"/>
              <a:t>. 311 </a:t>
            </a:r>
            <a:r>
              <a:rPr lang="it-IT" b="1" dirty="0" smtClean="0"/>
              <a:t>(Azione </a:t>
            </a:r>
            <a:r>
              <a:rPr lang="it-IT" b="1" dirty="0"/>
              <a:t>risarcitoria in forma </a:t>
            </a:r>
            <a:r>
              <a:rPr lang="it-IT" b="1" dirty="0" smtClean="0"/>
              <a:t>specifica) </a:t>
            </a:r>
            <a:endParaRPr lang="it-IT" dirty="0"/>
          </a:p>
          <a:p>
            <a:pPr marL="0" indent="0" algn="just">
              <a:buNone/>
            </a:pPr>
            <a:r>
              <a:rPr lang="it-IT" dirty="0"/>
              <a:t>1. II Ministro dell'ambiente e della tutela del territorio agisce, anche esercitando l'azione civile in sede penale, per il risarcimento del danno ambientale in forma specifica e, se necessario, per equivalente patrimoniale, oppure </a:t>
            </a:r>
            <a:r>
              <a:rPr lang="it-IT" dirty="0" smtClean="0"/>
              <a:t>procede </a:t>
            </a:r>
            <a:r>
              <a:rPr lang="it-IT" dirty="0"/>
              <a:t>ai sensi delle disposizioni di cui alla parte sesta del presente decreto.</a:t>
            </a:r>
          </a:p>
          <a:p>
            <a:pPr marL="0" indent="0" algn="just">
              <a:buNone/>
            </a:pPr>
            <a:r>
              <a:rPr lang="it-IT" dirty="0"/>
              <a:t>2. </a:t>
            </a:r>
            <a:r>
              <a:rPr lang="it-IT" dirty="0" smtClean="0"/>
              <a:t>Quando si verifichi un danno ambientale …  </a:t>
            </a:r>
            <a:r>
              <a:rPr lang="it-IT" b="1" u="sng" dirty="0" smtClean="0"/>
              <a:t>solo </a:t>
            </a:r>
            <a:r>
              <a:rPr lang="it-IT" b="1" u="sng" dirty="0"/>
              <a:t>quando l’adozione delle misure di riparazione </a:t>
            </a:r>
            <a:r>
              <a:rPr lang="it-IT" b="1" u="sng" dirty="0" smtClean="0"/>
              <a:t>(previste dal Codice) risulti </a:t>
            </a:r>
            <a:r>
              <a:rPr lang="it-IT" b="1" u="sng" dirty="0"/>
              <a:t>in tutto o in parte omessa, o comunque realizzata in modo incompleto o difforme dai termini e modalità prescritti, il Ministro dell’ambiente e della tutela del territorio e del mare determina i costi delle attività necessarie a conseguirne la completa e corretta attuazione e agisce nei confronti del soggetto obbligato per ottenere il pagamento delle somme corrispondenti</a:t>
            </a:r>
            <a:r>
              <a:rPr lang="it-IT" dirty="0"/>
              <a:t>. </a:t>
            </a:r>
          </a:p>
          <a:p>
            <a:pPr marL="0" indent="0" algn="just">
              <a:buNone/>
            </a:pPr>
            <a:r>
              <a:rPr lang="it-IT" dirty="0"/>
              <a:t>3. </a:t>
            </a:r>
            <a:r>
              <a:rPr lang="it-IT" dirty="0" smtClean="0"/>
              <a:t>Il Ministro dell’ambiente … provvede in applicazione dei criteri enunciati negli allegati 3 e 4 della presente parte sesta alla determinazione delle misure di riparazione da adottare … Con decreto del Ministro dell’ambiente … da adottare entro 60 giorni …. </a:t>
            </a:r>
            <a:r>
              <a:rPr lang="it-IT" dirty="0"/>
              <a:t>s</a:t>
            </a:r>
            <a:r>
              <a:rPr lang="it-IT" dirty="0" smtClean="0"/>
              <a:t>ono definiti … </a:t>
            </a:r>
            <a:r>
              <a:rPr lang="it-IT" b="1" u="sng" dirty="0" smtClean="0"/>
              <a:t>i criteri ed i metodi, anche di valutazione monetaria, per determinare la portata delle misure di riparazione complementare e compensativa</a:t>
            </a:r>
            <a:r>
              <a:rPr lang="it-IT" dirty="0" smtClean="0"/>
              <a:t>. Tali criteri e metodi trovano applicazione anche ai giudizi pendenti non ancora definiti con sentenza passata in giudicato alla data di entrata in vigore del decreto di cui al periodo precedente.  </a:t>
            </a:r>
            <a:r>
              <a:rPr lang="it-IT" b="1" u="sng" dirty="0"/>
              <a:t>Nei casi di concorso nello stesso evento di danno, ciascuno risponde nei limiti della propria responsabilità personale</a:t>
            </a:r>
            <a:r>
              <a:rPr lang="it-IT" dirty="0"/>
              <a:t>. Il relativo debito si trasmette, secondo le leggi vigenti, agli eredi, nei limiti del loro effettivo arricchimento. </a:t>
            </a:r>
          </a:p>
          <a:p>
            <a:pPr marL="0" indent="0" algn="just">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5001959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72995"/>
            <a:ext cx="10515600" cy="1517693"/>
          </a:xfrm>
        </p:spPr>
        <p:txBody>
          <a:bodyPr>
            <a:normAutofit/>
          </a:bodyPr>
          <a:lstStyle/>
          <a:p>
            <a:pPr algn="ctr"/>
            <a:r>
              <a:rPr lang="it-IT" sz="3200" b="1" dirty="0"/>
              <a:t>PROFILI DI RESPONSABILITA’ CIVILE DEL DANNO </a:t>
            </a:r>
            <a:r>
              <a:rPr lang="it-IT" sz="3200" b="1" dirty="0" smtClean="0"/>
              <a:t>AMBIENTALE</a:t>
            </a:r>
            <a:endParaRPr lang="it-IT" sz="3200" dirty="0"/>
          </a:p>
        </p:txBody>
      </p:sp>
      <p:sp>
        <p:nvSpPr>
          <p:cNvPr id="3" name="Segnaposto contenuto 2"/>
          <p:cNvSpPr>
            <a:spLocks noGrp="1"/>
          </p:cNvSpPr>
          <p:nvPr>
            <p:ph idx="1"/>
          </p:nvPr>
        </p:nvSpPr>
        <p:spPr>
          <a:xfrm>
            <a:off x="383059" y="1396314"/>
            <a:ext cx="11232291" cy="4780649"/>
          </a:xfrm>
        </p:spPr>
        <p:txBody>
          <a:bodyPr>
            <a:noAutofit/>
          </a:bodyPr>
          <a:lstStyle/>
          <a:p>
            <a:pPr marL="0" indent="0" algn="just">
              <a:buNone/>
            </a:pPr>
            <a:r>
              <a:rPr lang="it-IT" sz="1600" b="1" dirty="0"/>
              <a:t>Art. </a:t>
            </a:r>
            <a:r>
              <a:rPr lang="it-IT" sz="1600" b="1" dirty="0" smtClean="0"/>
              <a:t>312 (Istruttoria per l’emanazione dell’ordinanza ministeriale)</a:t>
            </a:r>
            <a:endParaRPr lang="it-IT" sz="1600" dirty="0"/>
          </a:p>
          <a:p>
            <a:pPr marL="0" indent="0" algn="just">
              <a:buNone/>
            </a:pPr>
            <a:r>
              <a:rPr lang="it-IT" sz="1600" dirty="0" smtClean="0"/>
              <a:t>1. L'istruttoria </a:t>
            </a:r>
            <a:r>
              <a:rPr lang="it-IT" sz="1600" dirty="0"/>
              <a:t>per l'emanazione dell'ordinanza ministeriale di cui all'articolo 313 si svolge ai sensi della legge 7 agosto 1990, n. 241.</a:t>
            </a:r>
          </a:p>
          <a:p>
            <a:pPr marL="0" indent="0" algn="just">
              <a:buNone/>
            </a:pPr>
            <a:r>
              <a:rPr lang="it-IT" sz="1600" dirty="0" smtClean="0"/>
              <a:t>2</a:t>
            </a:r>
            <a:r>
              <a:rPr lang="it-IT" sz="1600" dirty="0"/>
              <a:t>.  Il Ministro dell'ambiente e della tutela del territorio e del </a:t>
            </a:r>
            <a:r>
              <a:rPr lang="it-IT" sz="1600" dirty="0" smtClean="0"/>
              <a:t>mare:</a:t>
            </a:r>
          </a:p>
          <a:p>
            <a:pPr marL="0" indent="0" algn="just">
              <a:buNone/>
            </a:pPr>
            <a:r>
              <a:rPr lang="it-IT" sz="1600" dirty="0" smtClean="0"/>
              <a:t>-  </a:t>
            </a:r>
            <a:r>
              <a:rPr lang="it-IT" sz="1600" dirty="0"/>
              <a:t>per l'accertamento dei fatti, per l'individuazione dei trasgressori, per l'attuazione delle misure a tutela dell'ambiente e per il risarcimento dei danni, può delegare il Prefetto competente per territorio ed avvalersi, anche mediante apposite convenzioni, della collaborazione delle Avvocature distrettuali dello Stato, del Corpo forestale dello Stato, dell'Arma dei carabinieri, della Polizia di Stato, della Guardia di finanza e di qualsiasi altro soggetto pubblico dotato di competenza adeguata</a:t>
            </a:r>
            <a:r>
              <a:rPr lang="it-IT" sz="1600" dirty="0" smtClean="0"/>
              <a:t>.</a:t>
            </a:r>
            <a:endParaRPr lang="it-IT" sz="1600" dirty="0"/>
          </a:p>
          <a:p>
            <a:pPr marL="0" indent="0" algn="just">
              <a:buNone/>
            </a:pPr>
            <a:r>
              <a:rPr lang="it-IT" sz="1600" dirty="0" smtClean="0"/>
              <a:t>- </a:t>
            </a:r>
            <a:r>
              <a:rPr lang="it-IT" sz="1600" dirty="0"/>
              <a:t>per l'accertamento delle cause del danno e per la sua quantificazione, da effettuare in applicazione delle disposizioni contenute negli Allegati 3 e 4 alla parte sesta del presente decreto, può disporre, nel rispetto del principio del contraddittorio con l'operatore interessato, apposita consulenza tecnica svolta dagli uffici ministeriali, da quelli di cui al comma 2 oppure, tenuto conto delle risorse finanziarie previste a legislazione vigente, da liberi </a:t>
            </a:r>
            <a:r>
              <a:rPr lang="it-IT" sz="1600" dirty="0" smtClean="0"/>
              <a:t>professionisti;</a:t>
            </a:r>
            <a:endParaRPr lang="it-IT" sz="1600" dirty="0"/>
          </a:p>
          <a:p>
            <a:pPr marL="0" indent="0" algn="just">
              <a:buNone/>
            </a:pPr>
            <a:r>
              <a:rPr lang="it-IT" sz="1600" dirty="0" smtClean="0"/>
              <a:t>-  </a:t>
            </a:r>
            <a:r>
              <a:rPr lang="it-IT" sz="1600" dirty="0"/>
              <a:t>al fine di procedere ad ispezioni documentali, verificazioni e ricerche anche in apparecchiature informatiche e ad ogni altra rilevazione ritenuta utile per l'accertamento del fatto dannoso e per l'individuazione dei trasgressori, può disporre l'accesso di propri incaricati nel sito interessato dal fatto </a:t>
            </a:r>
            <a:r>
              <a:rPr lang="it-IT" sz="1600" dirty="0" smtClean="0"/>
              <a:t>dannoso … Per </a:t>
            </a:r>
            <a:r>
              <a:rPr lang="it-IT" sz="1600" dirty="0"/>
              <a:t>l'accesso a locali che siano adibiti ad abitazione o all'esercizio di attività professionali è necessario che l'Amministrazione si munisca dell'autorizzazione dell'autorità giudiziaria </a:t>
            </a:r>
            <a:r>
              <a:rPr lang="it-IT" sz="1600" dirty="0" smtClean="0"/>
              <a:t>competente ….</a:t>
            </a:r>
            <a:endParaRPr lang="it-IT" sz="1600"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316459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b="1" dirty="0"/>
              <a:t>Art. 313 (ordinanza)</a:t>
            </a:r>
            <a:endParaRPr lang="it-IT" dirty="0"/>
          </a:p>
          <a:p>
            <a:pPr marL="0" indent="0" algn="just">
              <a:buNone/>
            </a:pPr>
            <a:r>
              <a:rPr lang="it-IT" dirty="0"/>
              <a:t>1. Qualora all'esito dell'istruttoria di cui all'articolo 312 sia stato accertato un fatto che abbia causato danno ambientale ed il responsabile non abbia attivato le procedure di ripristino ai sensi del titolo V della parte quarta del presente decreto oppure ai sensi degli articoli 304 e seguenti, il Ministro dell'ambiente e della tutela del territorio, con ordinanza immediatamente esecutiva, </a:t>
            </a:r>
            <a:r>
              <a:rPr lang="it-IT" b="1" u="sng" dirty="0"/>
              <a:t>ingiunge a coloro che, in base al suddetto accertamento, siano risultati responsabili del fatto il ripristino ambientale a titolo di risarcimento in forma specifica entro un termine fissato</a:t>
            </a:r>
            <a:r>
              <a:rPr lang="it-IT" dirty="0"/>
              <a:t>.</a:t>
            </a:r>
          </a:p>
          <a:p>
            <a:pPr marL="0" indent="0" algn="just">
              <a:buNone/>
            </a:pPr>
            <a:r>
              <a:rPr lang="it-IT" dirty="0"/>
              <a:t>2. Qualora il responsabile del fatto che ha provocato danno ambientale non provveda in tutto o in parte al ripristino nel termine </a:t>
            </a:r>
            <a:r>
              <a:rPr lang="it-IT" dirty="0" smtClean="0"/>
              <a:t>ingiunto </a:t>
            </a:r>
            <a:r>
              <a:rPr lang="it-IT" dirty="0"/>
              <a:t>all’adozione delle misure di riparazione nei termini e modalità prescritti, il Ministro dell’ambiente e della tutela del territorio e del mare </a:t>
            </a:r>
            <a:r>
              <a:rPr lang="it-IT" b="1" u="sng" dirty="0"/>
              <a:t>determina i costi delle attività necessarie a conseguire la completa attuazione delle misure anzidette </a:t>
            </a:r>
            <a:r>
              <a:rPr lang="it-IT" dirty="0"/>
              <a:t>secondo i criteri definiti con il decreto di cui al comma 3 dell’articolo 311 </a:t>
            </a:r>
            <a:r>
              <a:rPr lang="it-IT" b="1" u="sng" dirty="0"/>
              <a:t>e, al fine di procedere alla realizzazione delle stesse, con ordinanza ingiunge il pagamento, entro il termine di sessanta giorni dalla notifica, delle somme corrispondenti</a:t>
            </a:r>
            <a:r>
              <a:rPr lang="it-IT" dirty="0"/>
              <a:t>. </a:t>
            </a:r>
          </a:p>
          <a:p>
            <a:pPr algn="just"/>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86989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0" y="1825625"/>
            <a:ext cx="10826578" cy="4351338"/>
          </a:xfrm>
        </p:spPr>
        <p:txBody>
          <a:bodyPr>
            <a:normAutofit fontScale="77500" lnSpcReduction="20000"/>
          </a:bodyPr>
          <a:lstStyle/>
          <a:p>
            <a:pPr marL="0" indent="0" algn="just">
              <a:buNone/>
            </a:pPr>
            <a:r>
              <a:rPr lang="it-IT" b="1" dirty="0"/>
              <a:t>segue</a:t>
            </a:r>
            <a:endParaRPr lang="it-IT" dirty="0"/>
          </a:p>
          <a:p>
            <a:pPr marL="0" indent="0" algn="just">
              <a:buNone/>
            </a:pPr>
            <a:r>
              <a:rPr lang="it-IT" dirty="0"/>
              <a:t>3. Con riguardo al risarcimento del danno in forma specifica, l'ordinanza è emessa nei confronti del responsabile del fatto dannoso nonché, in solido, del soggetto nel cui effettivo interesse il comportamento fonte del danno è stato tenuto o che ne abbia obiettivamente tratto vantaggio sottraendosi, secondo l'accertamento istruttorio intervenuto, all'onere economico necessario per apprestare, in via preventiva, le opere, le attrezzature, le cautele e tenere i comportamenti previsti come obbligatori dalle norme applicabili.</a:t>
            </a:r>
          </a:p>
          <a:p>
            <a:pPr marL="0" indent="0" algn="just">
              <a:buNone/>
            </a:pPr>
            <a:r>
              <a:rPr lang="it-IT" dirty="0"/>
              <a:t>5. Nei termini previsti dai commi 1 e 3 dell'articolo </a:t>
            </a:r>
            <a:r>
              <a:rPr lang="it-IT" dirty="0" smtClean="0"/>
              <a:t>2947 </a:t>
            </a:r>
            <a:r>
              <a:rPr lang="it-IT" dirty="0"/>
              <a:t>del codice civile, il Ministro dell'ambiente e della tutela del territorio può adottare ulteriori provvedimenti nei confronti di trasgressori successivamente individuati</a:t>
            </a:r>
            <a:r>
              <a:rPr lang="it-IT" dirty="0" smtClean="0"/>
              <a:t>.</a:t>
            </a:r>
          </a:p>
          <a:p>
            <a:pPr marL="0" indent="0" algn="just">
              <a:buNone/>
            </a:pPr>
            <a:r>
              <a:rPr lang="it-IT" dirty="0" smtClean="0"/>
              <a:t>….</a:t>
            </a:r>
          </a:p>
          <a:p>
            <a:pPr marL="0" indent="0" algn="just">
              <a:buNone/>
            </a:pPr>
            <a:endParaRPr lang="it-IT" dirty="0"/>
          </a:p>
          <a:p>
            <a:pPr marL="0" indent="0" algn="just">
              <a:buNone/>
            </a:pPr>
            <a:r>
              <a:rPr lang="it-IT" dirty="0"/>
              <a:t>7….. </a:t>
            </a:r>
            <a:r>
              <a:rPr lang="it-IT" b="1" u="sng" dirty="0"/>
              <a:t>Resta in ogni caso fermo il diritto dei soggetti danneggiati dal fatto produttivo di danno ambientale, nella loro salute o nei beni di loro proprietà, di agire in giudizio nei confronti del responsabile a tutela dei diritti e degli interessi lesi.</a:t>
            </a:r>
          </a:p>
          <a:p>
            <a:pPr algn="just"/>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727746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0" y="1800911"/>
            <a:ext cx="10826578" cy="4351338"/>
          </a:xfrm>
        </p:spPr>
        <p:txBody>
          <a:bodyPr>
            <a:normAutofit fontScale="70000" lnSpcReduction="20000"/>
          </a:bodyPr>
          <a:lstStyle/>
          <a:p>
            <a:pPr marL="0" indent="0" algn="just">
              <a:buNone/>
            </a:pPr>
            <a:r>
              <a:rPr lang="it-IT" b="1" dirty="0" smtClean="0"/>
              <a:t>Art. 314 (Contenuto dell’ordinanza)</a:t>
            </a:r>
            <a:endParaRPr lang="it-IT" dirty="0"/>
          </a:p>
          <a:p>
            <a:pPr algn="just"/>
            <a:r>
              <a:rPr lang="it-IT" dirty="0"/>
              <a:t>1.  L'ordinanza contiene l'indicazione specifica del fatto, commissivo o omissivo, contestato, nonché degli elementi di fatto ritenuti rilevanti per l'individuazione e la quantificazione del danno e delle fonti di prova per l'identificazione dei trasgressori</a:t>
            </a:r>
            <a:r>
              <a:rPr lang="it-IT" dirty="0" smtClean="0"/>
              <a:t>.</a:t>
            </a:r>
            <a:endParaRPr lang="it-IT" dirty="0"/>
          </a:p>
          <a:p>
            <a:pPr algn="just"/>
            <a:r>
              <a:rPr lang="it-IT" dirty="0"/>
              <a:t>2.  L'ordinanza fissa un termine, anche concordato con il trasgressore in applicazione dell'articolo 11 della legge 7 agosto 1990, n. 241, per il ripristino dello stato dei luoghi a sue spese, comunque non inferiore a due mesi e non superiore a due anni, salvo ulteriore proroga da definire in considerazione dell'entità dei lavori necessari.</a:t>
            </a:r>
          </a:p>
          <a:p>
            <a:pPr algn="just"/>
            <a:r>
              <a:rPr lang="it-IT" dirty="0" smtClean="0"/>
              <a:t>3</a:t>
            </a:r>
            <a:r>
              <a:rPr lang="it-IT" dirty="0"/>
              <a:t>.  </a:t>
            </a:r>
            <a:r>
              <a:rPr lang="it-IT" b="1" u="sng" dirty="0" smtClean="0"/>
              <a:t>La </a:t>
            </a:r>
            <a:r>
              <a:rPr lang="it-IT" b="1" u="sng" dirty="0"/>
              <a:t>quantificazione del danno deve comprendere il pregiudizio arrecato alla situazione ambientale con particolare riferimento al costo necessario per il suo ripristino</a:t>
            </a:r>
            <a:endParaRPr lang="it-IT" dirty="0"/>
          </a:p>
          <a:p>
            <a:pPr marL="0" indent="0" algn="just">
              <a:buNone/>
            </a:pPr>
            <a:r>
              <a:rPr lang="it-IT" dirty="0" smtClean="0"/>
              <a:t>…. </a:t>
            </a:r>
            <a:endParaRPr lang="it-IT" dirty="0"/>
          </a:p>
          <a:p>
            <a:pPr algn="just"/>
            <a:r>
              <a:rPr lang="it-IT" dirty="0"/>
              <a:t>5.  Le regioni, le province autonome e gli altri enti territoriali, al fine del risarcimento del danno ambientale, comunicano al Ministero dell'ambiente e della tutela del territorio e del mare le sanzioni amministrative, entro dieci giorni dall'avvenuta irrogazione. </a:t>
            </a:r>
          </a:p>
          <a:p>
            <a:pPr algn="just"/>
            <a:r>
              <a:rPr lang="it-IT" dirty="0" smtClean="0"/>
              <a:t>6</a:t>
            </a:r>
            <a:r>
              <a:rPr lang="it-IT" dirty="0"/>
              <a:t>.  </a:t>
            </a:r>
            <a:r>
              <a:rPr lang="it-IT" u="sng" dirty="0"/>
              <a:t>Le ordinanze ministeriali di cui agli articoli 304, comma 3, e 313 indicano i mezzi di ricorso ed i relativi termini.</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432695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0" y="1800911"/>
            <a:ext cx="10826578" cy="4351338"/>
          </a:xfrm>
        </p:spPr>
        <p:txBody>
          <a:bodyPr>
            <a:normAutofit/>
          </a:bodyPr>
          <a:lstStyle/>
          <a:p>
            <a:pPr marL="0" indent="0" algn="just">
              <a:buNone/>
            </a:pPr>
            <a:r>
              <a:rPr lang="it-IT" b="1" dirty="0" smtClean="0"/>
              <a:t>Art. 315 (Effetti dell’ordinanza sull’azione giudiziaria)</a:t>
            </a:r>
          </a:p>
          <a:p>
            <a:pPr marL="0" indent="0" algn="just">
              <a:buNone/>
            </a:pPr>
            <a:endParaRPr lang="it-IT" b="1" dirty="0"/>
          </a:p>
          <a:p>
            <a:pPr marL="0" indent="0" algn="just">
              <a:buNone/>
            </a:pPr>
            <a:r>
              <a:rPr lang="it-IT" dirty="0"/>
              <a:t>1.  Il Ministro dell'ambiente e della tutela del territorio e del mare che abbia adottato l'ordinanza di cui all'articolo 313 non può né proporre né procedere ulteriormente nel giudizio per il risarcimento del danno ambientale, salva la possibilità dell'intervento in qualità di persona offesa dal reato nel giudizio penale. </a:t>
            </a:r>
          </a:p>
          <a:p>
            <a:pPr marL="0" indent="0" algn="just">
              <a:buNone/>
            </a:pPr>
            <a:endParaRPr lang="it-IT" dirty="0"/>
          </a:p>
          <a:p>
            <a:pPr marL="0" indent="0" algn="just">
              <a:buNone/>
            </a:pPr>
            <a:r>
              <a:rPr lang="it-IT" dirty="0"/>
              <a:t> </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818950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smtClean="0"/>
              <a:t>PROFILI DI RESPONSABILITA’ CIVILE DEL DANNO AMBIENTALE</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smtClean="0"/>
              <a:t>FONTI</a:t>
            </a:r>
            <a:endParaRPr lang="it-IT" dirty="0"/>
          </a:p>
          <a:p>
            <a:pPr algn="just"/>
            <a:r>
              <a:rPr lang="it-IT" b="1" dirty="0" smtClean="0"/>
              <a:t>Art</a:t>
            </a:r>
            <a:r>
              <a:rPr lang="it-IT" b="1" dirty="0"/>
              <a:t>. 18 della legge 8 luglio 1986, n. 349 (</a:t>
            </a:r>
            <a:r>
              <a:rPr lang="it-IT" dirty="0"/>
              <a:t>oggi abrogato): “qualunque fatto doloso o colposo in violazione di disposizioni di legge o di provvedimenti adottati in base a legge che comprometta l’ambiente, ad esso arrecando danno, alterandolo, deteriorandolo o distruggendolo in tutto o in parte, obbliga l’autore del fatto al risarcimento nei confronti dello Stato</a:t>
            </a:r>
            <a:r>
              <a:rPr lang="it-IT" dirty="0" smtClean="0"/>
              <a:t>”.</a:t>
            </a:r>
            <a:endParaRPr lang="it-IT" dirty="0"/>
          </a:p>
          <a:p>
            <a:pPr algn="just"/>
            <a:r>
              <a:rPr lang="it-IT" b="1" dirty="0" smtClean="0"/>
              <a:t>Art</a:t>
            </a:r>
            <a:r>
              <a:rPr lang="it-IT" b="1" dirty="0"/>
              <a:t>. </a:t>
            </a:r>
            <a:r>
              <a:rPr lang="it-IT" b="1" dirty="0" smtClean="0"/>
              <a:t>298 bis e seguenti </a:t>
            </a:r>
            <a:r>
              <a:rPr lang="it-IT" b="1" dirty="0" err="1"/>
              <a:t>D.Lgs.</a:t>
            </a:r>
            <a:r>
              <a:rPr lang="it-IT" b="1" dirty="0"/>
              <a:t> n. 152 del 3.4.2006 (Dir. 2004/35/CE) </a:t>
            </a:r>
            <a:r>
              <a:rPr lang="it-IT" dirty="0"/>
              <a:t>Codice dell’Ambiente </a:t>
            </a:r>
            <a:r>
              <a:rPr lang="it-IT" dirty="0" smtClean="0"/>
              <a:t>Parte Sesta Norme in materia di tutela risarcitoria contro i danni all’ambiente</a:t>
            </a:r>
            <a:endParaRPr lang="it-IT" dirty="0"/>
          </a:p>
          <a:p>
            <a:pPr algn="just"/>
            <a:r>
              <a:rPr lang="it-IT" b="1" dirty="0" smtClean="0"/>
              <a:t>Legge </a:t>
            </a:r>
            <a:r>
              <a:rPr lang="it-IT" b="1" dirty="0"/>
              <a:t>Comunitaria 2013 (art. 25) n. 97 del </a:t>
            </a:r>
            <a:r>
              <a:rPr lang="it-IT" b="1" dirty="0" smtClean="0"/>
              <a:t>6.8.2013</a:t>
            </a:r>
          </a:p>
          <a:p>
            <a:pPr algn="just"/>
            <a:r>
              <a:rPr lang="it-IT" b="1" dirty="0" smtClean="0"/>
              <a:t>Codice </a:t>
            </a:r>
            <a:r>
              <a:rPr lang="it-IT" b="1" dirty="0"/>
              <a:t>Civile: artt. 2043 e </a:t>
            </a:r>
            <a:r>
              <a:rPr lang="it-IT" b="1" dirty="0" smtClean="0"/>
              <a:t>seguenti (2058 e 2059) </a:t>
            </a:r>
            <a:endParaRPr lang="it-IT" dirty="0"/>
          </a:p>
          <a:p>
            <a:pPr algn="just"/>
            <a:r>
              <a:rPr lang="it-IT" b="1" dirty="0" smtClean="0"/>
              <a:t>Costituzione</a:t>
            </a:r>
            <a:r>
              <a:rPr lang="it-IT" b="1" dirty="0"/>
              <a:t>: art. </a:t>
            </a:r>
            <a:r>
              <a:rPr lang="it-IT" b="1" dirty="0" smtClean="0"/>
              <a:t>2, 3, 9, 13, 32, 42 </a:t>
            </a:r>
            <a:endParaRPr lang="it-IT" dirty="0"/>
          </a:p>
          <a:p>
            <a:endParaRPr lang="it-IT" dirty="0"/>
          </a:p>
        </p:txBody>
      </p:sp>
      <p:sp>
        <p:nvSpPr>
          <p:cNvPr id="4" name="Text Box 3"/>
          <p:cNvSpPr txBox="1">
            <a:spLocks noChangeArrowheads="1"/>
          </p:cNvSpPr>
          <p:nvPr/>
        </p:nvSpPr>
        <p:spPr bwMode="auto">
          <a:xfrm>
            <a:off x="3191021" y="6055029"/>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4030455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0" y="1800911"/>
            <a:ext cx="10826578" cy="4351338"/>
          </a:xfrm>
        </p:spPr>
        <p:txBody>
          <a:bodyPr>
            <a:normAutofit/>
          </a:bodyPr>
          <a:lstStyle/>
          <a:p>
            <a:pPr marL="0" indent="0" algn="just">
              <a:buNone/>
            </a:pPr>
            <a:r>
              <a:rPr lang="it-IT" b="1" dirty="0" smtClean="0"/>
              <a:t>Art. 316 (Ricorso avverso l’ordinanza)</a:t>
            </a:r>
          </a:p>
          <a:p>
            <a:pPr marL="0" indent="0" algn="just">
              <a:buNone/>
            </a:pPr>
            <a:endParaRPr lang="it-IT" b="1" dirty="0" smtClean="0"/>
          </a:p>
          <a:p>
            <a:pPr marL="0" indent="0" algn="just">
              <a:buNone/>
            </a:pPr>
            <a:r>
              <a:rPr lang="it-IT" b="1" dirty="0" smtClean="0"/>
              <a:t>Art. 317 (Riscossione dei crediti e fondo di rotazione)</a:t>
            </a:r>
          </a:p>
          <a:p>
            <a:pPr marL="0" indent="0" algn="just">
              <a:buNone/>
            </a:pPr>
            <a:endParaRPr lang="it-IT" b="1" dirty="0"/>
          </a:p>
          <a:p>
            <a:pPr marL="0" indent="0" algn="just">
              <a:buNone/>
            </a:pPr>
            <a:r>
              <a:rPr lang="it-IT" b="1" dirty="0" smtClean="0"/>
              <a:t>Art. 318 (Disposizioni Transitorie e finali)</a:t>
            </a:r>
            <a:endParaRPr lang="it-IT" b="1" dirty="0"/>
          </a:p>
          <a:p>
            <a:pPr marL="0" indent="0" algn="just">
              <a:buNone/>
            </a:pPr>
            <a:endParaRPr lang="it-IT" dirty="0"/>
          </a:p>
          <a:p>
            <a:pPr marL="0" indent="0" algn="just">
              <a:buNone/>
            </a:pPr>
            <a:r>
              <a:rPr lang="it-IT" dirty="0"/>
              <a:t> </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232635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838200" y="2051221"/>
            <a:ext cx="10826578" cy="4101027"/>
          </a:xfrm>
        </p:spPr>
        <p:txBody>
          <a:bodyPr>
            <a:normAutofit/>
          </a:bodyPr>
          <a:lstStyle/>
          <a:p>
            <a:pPr marL="0" indent="0" algn="just">
              <a:buNone/>
            </a:pPr>
            <a:endParaRPr lang="it-IT" dirty="0" smtClean="0"/>
          </a:p>
          <a:p>
            <a:pPr marL="0" indent="0" algn="ctr">
              <a:buNone/>
            </a:pPr>
            <a:r>
              <a:rPr lang="it-IT" sz="4800" b="1" u="sng" dirty="0" smtClean="0"/>
              <a:t>GIURISPRUDENZA SU DANNO AMBIENTALE</a:t>
            </a:r>
            <a:endParaRPr lang="it-IT" sz="4800" b="1" u="sng" dirty="0"/>
          </a:p>
          <a:p>
            <a:pPr marL="0" indent="0" algn="just">
              <a:buNone/>
            </a:pPr>
            <a:r>
              <a:rPr lang="it-IT" dirty="0"/>
              <a:t> </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002174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PROFILI DI RESPONSABILITA’ CIVILE DEL DANNO AMBIENTALE</a:t>
            </a:r>
            <a:endParaRPr lang="it-IT" dirty="0"/>
          </a:p>
        </p:txBody>
      </p:sp>
      <p:sp>
        <p:nvSpPr>
          <p:cNvPr id="3" name="Segnaposto contenuto 2"/>
          <p:cNvSpPr>
            <a:spLocks noGrp="1"/>
          </p:cNvSpPr>
          <p:nvPr>
            <p:ph idx="1"/>
          </p:nvPr>
        </p:nvSpPr>
        <p:spPr/>
        <p:txBody>
          <a:bodyPr>
            <a:normAutofit fontScale="92500"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buNone/>
            </a:pPr>
            <a:endParaRPr lang="it-IT" dirty="0"/>
          </a:p>
          <a:p>
            <a:pPr marL="0" indent="0" algn="just">
              <a:buNone/>
            </a:pPr>
            <a:r>
              <a:rPr lang="it-IT" dirty="0" smtClean="0"/>
              <a:t>La Corte di Cassazione è stata chiamata a pronunciarsi in una vicenda che aveva ad oggetto la richiesta di risarcimento di tutti i danni – patrimoniali, non patrimoniali e ambientali – lamentati dal Comune di Carignano e dall’Ente di Gestione del sistema delle Aree protette della Fascia Pluviale del Po- Tratto Torinese, in due giudizi separati, contro la società Nuove Cave Torino S.r.l., il suo Amministratore delegato ed il direttore dei lavori, in seguito ad una attività estrattiva svolta per diversi anni, in violazione delle autorizzazioni concesse e non avendo dato corso alle opere di ripristino ingiunte dalla Procura della Repubblica.</a:t>
            </a:r>
            <a:endParaRPr lang="it-IT" dirty="0"/>
          </a:p>
          <a:p>
            <a:pPr algn="just"/>
            <a:endParaRPr lang="it-IT" dirty="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7334003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700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buNone/>
            </a:pPr>
            <a:endParaRPr lang="it-IT" dirty="0"/>
          </a:p>
          <a:p>
            <a:pPr marL="0" indent="0" algn="just">
              <a:buNone/>
            </a:pPr>
            <a:r>
              <a:rPr lang="it-IT" dirty="0" smtClean="0"/>
              <a:t>In primo grado il Tribunale di Torino liquida:</a:t>
            </a:r>
          </a:p>
          <a:p>
            <a:pPr marL="0" indent="0" algn="just">
              <a:buNone/>
            </a:pPr>
            <a:endParaRPr lang="it-IT" dirty="0" smtClean="0"/>
          </a:p>
          <a:p>
            <a:pPr algn="just">
              <a:buFontTx/>
              <a:buChar char="-"/>
            </a:pPr>
            <a:r>
              <a:rPr lang="it-IT" dirty="0" smtClean="0"/>
              <a:t>Euro 1.535.539.57 in favore dell’Ente </a:t>
            </a:r>
            <a:r>
              <a:rPr lang="it-IT" dirty="0"/>
              <a:t>di Gestione del sistema delle Aree protette della Fascia Pluviale del Po- Tratto </a:t>
            </a:r>
            <a:r>
              <a:rPr lang="it-IT" dirty="0" smtClean="0"/>
              <a:t>Torinese per i lavori di riqualificazione ambientale (accertati con CTU)</a:t>
            </a:r>
          </a:p>
          <a:p>
            <a:pPr algn="just">
              <a:buFontTx/>
              <a:buChar char="-"/>
            </a:pPr>
            <a:r>
              <a:rPr lang="it-IT" dirty="0" smtClean="0"/>
              <a:t>Euro 5.288.339,36 in favore </a:t>
            </a:r>
            <a:r>
              <a:rPr lang="it-IT" dirty="0"/>
              <a:t>del Comune di </a:t>
            </a:r>
            <a:r>
              <a:rPr lang="it-IT" dirty="0" smtClean="0"/>
              <a:t>Carignano per il costo dei materiali asportati necessari per il ripristino dell’area.</a:t>
            </a:r>
            <a:endParaRPr lang="it-IT" dirty="0"/>
          </a:p>
          <a:p>
            <a:pPr algn="just"/>
            <a:endParaRPr lang="it-IT" dirty="0" smtClean="0"/>
          </a:p>
          <a:p>
            <a:pPr algn="just"/>
            <a:r>
              <a:rPr lang="it-IT" dirty="0" smtClean="0"/>
              <a:t>Sentenze confermate in Corte d’Appello</a:t>
            </a:r>
          </a:p>
          <a:p>
            <a:pPr algn="just"/>
            <a:endParaRPr lang="it-IT" dirty="0"/>
          </a:p>
          <a:p>
            <a:pPr algn="just"/>
            <a:r>
              <a:rPr lang="it-IT" dirty="0" smtClean="0"/>
              <a:t>Ricorso in cassazione promosso dai </a:t>
            </a:r>
            <a:r>
              <a:rPr lang="it-IT" dirty="0"/>
              <a:t>convenuti </a:t>
            </a:r>
            <a:r>
              <a:rPr lang="it-IT" dirty="0" smtClean="0"/>
              <a:t>(Nuove </a:t>
            </a:r>
            <a:r>
              <a:rPr lang="it-IT" dirty="0"/>
              <a:t>Cave Torino S.r.l., il suo Amministratore delegato ed il direttore dei </a:t>
            </a:r>
            <a:r>
              <a:rPr lang="it-IT" dirty="0" smtClean="0"/>
              <a:t>lavori)</a:t>
            </a:r>
          </a:p>
          <a:p>
            <a:pPr algn="just"/>
            <a:endParaRPr lang="it-IT" dirty="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495086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92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buNone/>
            </a:pPr>
            <a:endParaRPr lang="it-IT" dirty="0"/>
          </a:p>
          <a:p>
            <a:pPr marL="0" indent="0" algn="just">
              <a:buNone/>
            </a:pPr>
            <a:r>
              <a:rPr lang="it-IT" dirty="0" smtClean="0"/>
              <a:t>Cassazione «spiega» la stato del danno ambientale in Italia.</a:t>
            </a:r>
          </a:p>
          <a:p>
            <a:pPr marL="0" indent="0" algn="just">
              <a:buNone/>
            </a:pPr>
            <a:endParaRPr lang="it-IT" dirty="0"/>
          </a:p>
          <a:p>
            <a:pPr marL="0" indent="0" algn="just">
              <a:buNone/>
            </a:pPr>
            <a:r>
              <a:rPr lang="it-IT" dirty="0" smtClean="0"/>
              <a:t>«La disciplina </a:t>
            </a:r>
            <a:r>
              <a:rPr lang="it-IT" dirty="0"/>
              <a:t>nazionale è stata di recente ulteriormente modificata e definitivamente armonizzata con quella </a:t>
            </a:r>
            <a:r>
              <a:rPr lang="it-IT" dirty="0" err="1"/>
              <a:t>eurounitaria</a:t>
            </a:r>
            <a:r>
              <a:rPr lang="it-IT" dirty="0"/>
              <a:t> - o comunitaria od europea - con il recepimento organico dei relativi principi. In particolare, la materia, originariamente disciplinata dalla L. 8 luglio 1986, n. 349, è stata profondamente innovata dal </a:t>
            </a:r>
            <a:r>
              <a:rPr lang="it-IT" dirty="0" err="1"/>
              <a:t>D.Lgs.</a:t>
            </a:r>
            <a:r>
              <a:rPr lang="it-IT" dirty="0"/>
              <a:t> 3 aprile 2006, n. 152; ed ha subito evoluzioni normative sensibili, </a:t>
            </a:r>
            <a:r>
              <a:rPr lang="it-IT" b="1" u="sng" dirty="0"/>
              <a:t>anche a causa di un duplice avvio a carico della Repubblica italiana, da parte della Commissione dell'Unione Europea, di procedure di infrazione alla direttiva 2004/35/CE. </a:t>
            </a:r>
            <a:r>
              <a:rPr lang="it-IT" b="1" u="sng" dirty="0" smtClean="0"/>
              <a:t>2</a:t>
            </a:r>
            <a:r>
              <a:rPr lang="it-IT" dirty="0" smtClean="0"/>
              <a:t>»</a:t>
            </a:r>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62700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77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buNone/>
            </a:pPr>
            <a:endParaRPr lang="it-IT" dirty="0" smtClean="0"/>
          </a:p>
          <a:p>
            <a:pPr marL="0" indent="0" algn="just">
              <a:buNone/>
            </a:pPr>
            <a:r>
              <a:rPr lang="it-IT" dirty="0" smtClean="0"/>
              <a:t>In </a:t>
            </a:r>
            <a:r>
              <a:rPr lang="it-IT" dirty="0"/>
              <a:t>estrema sintesi ed in termini assolutamente sommari, basti in questa sede acquisire quale dato fermo:</a:t>
            </a:r>
          </a:p>
          <a:p>
            <a:pPr marL="0" indent="0" algn="just">
              <a:buNone/>
            </a:pPr>
            <a:r>
              <a:rPr lang="it-IT" dirty="0"/>
              <a:t> </a:t>
            </a:r>
          </a:p>
          <a:p>
            <a:pPr algn="just"/>
            <a:r>
              <a:rPr lang="it-IT" dirty="0"/>
              <a:t>- che </a:t>
            </a:r>
            <a:r>
              <a:rPr lang="it-IT" b="1" u="sng" dirty="0"/>
              <a:t>il principio generale, di derivazione </a:t>
            </a:r>
            <a:r>
              <a:rPr lang="it-IT" b="1" u="sng" dirty="0" err="1"/>
              <a:t>eurounitaria</a:t>
            </a:r>
            <a:r>
              <a:rPr lang="it-IT" b="1" u="sng" dirty="0"/>
              <a:t>, è l'esigenza di porre rimedio alle alterazioni ed ai danni della risorsa "ambiente" esclusivamente mediante il recupero della stessa,</a:t>
            </a:r>
            <a:r>
              <a:rPr lang="it-IT" dirty="0"/>
              <a:t> in relazione alla sua peculiarità, quale contesto generale di quotidiana estrinsecazione esistenziale di una massa tendenzialmente indeterminata di individui: ciò che orienta quel recupero in direzione non soltanto - e perfino neppure necessariamente - del ripristino della situazione antecedente, ma anche della riconsiderazione complessiva dei numerosi e differenziati interessi - generali e particolari, mai soltanto economici o patrimoniali in senso stretto - coinvolti, facenti capo ad una collettività potenzialmente indeterminabile ex ante e coinvolgenti valutazioni complesse</a:t>
            </a:r>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108131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850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algn="just"/>
            <a:r>
              <a:rPr lang="it-IT" dirty="0"/>
              <a:t>- che tale principio generale comporta </a:t>
            </a:r>
            <a:r>
              <a:rPr lang="it-IT" b="1" u="sng" dirty="0"/>
              <a:t>la riserva allo Stato</a:t>
            </a:r>
            <a:r>
              <a:rPr lang="it-IT" dirty="0"/>
              <a:t>, quale Ente esponenziale al massimo livello sul territorio, d</a:t>
            </a:r>
            <a:r>
              <a:rPr lang="it-IT" b="1" u="sng" dirty="0"/>
              <a:t>ell'esclusiva potestà di agire, sia in via preventiva che repressiva (o, meglio, recuperatoria)</a:t>
            </a:r>
            <a:r>
              <a:rPr lang="it-IT" dirty="0"/>
              <a:t>, in considerazione appunto della potenziale incommensurabilità del danno e delle difficoltà di determinazione ed esecuzione delle opere per il recupero della risorsa violata;</a:t>
            </a:r>
          </a:p>
          <a:p>
            <a:pPr marL="0" indent="0" algn="just">
              <a:buNone/>
            </a:pPr>
            <a:r>
              <a:rPr lang="it-IT" dirty="0"/>
              <a:t> </a:t>
            </a:r>
          </a:p>
          <a:p>
            <a:pPr algn="just"/>
            <a:r>
              <a:rPr lang="it-IT" dirty="0" err="1"/>
              <a:t>sicchè</a:t>
            </a:r>
            <a:r>
              <a:rPr lang="it-IT" dirty="0"/>
              <a:t> </a:t>
            </a:r>
            <a:r>
              <a:rPr lang="it-IT" b="1" u="sng" dirty="0"/>
              <a:t>il bene ambiente, secondo il concetto peculiare elaborato in materia, può essere tutelato solo dallo Stato, </a:t>
            </a:r>
            <a:r>
              <a:rPr lang="it-IT" b="1" u="sng" dirty="0" err="1"/>
              <a:t>benchè</a:t>
            </a:r>
            <a:r>
              <a:rPr lang="it-IT" b="1" u="sng" dirty="0"/>
              <a:t> debba restare impregiudicata la legittimazione di titolari di diritti diversi da quello all'integrità ambientale, i quali risultino separatamente danneggiati dall'unica condotta </a:t>
            </a:r>
            <a:r>
              <a:rPr lang="it-IT" b="1" u="sng" dirty="0" err="1"/>
              <a:t>plurioffensiva</a:t>
            </a:r>
            <a:r>
              <a:rPr lang="it-IT" b="1" u="sng" dirty="0"/>
              <a:t> che ha inciso su quella risorsa, ad agire per il risarcimento di quegli ulteriori danni</a:t>
            </a:r>
            <a:r>
              <a:rPr lang="it-IT" dirty="0"/>
              <a:t>;</a:t>
            </a:r>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9426377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algn="just"/>
            <a:r>
              <a:rPr lang="it-IT" dirty="0"/>
              <a:t>- che, per avvicinare, in via di grande approssimazione, tale soluzione ai principi generali del nostro ordinamento, può sintetizzarsi che </a:t>
            </a:r>
            <a:r>
              <a:rPr lang="it-IT" b="1" u="sng" dirty="0"/>
              <a:t>è imposta comunque la riparazione in forma specifica</a:t>
            </a:r>
            <a:r>
              <a:rPr lang="it-IT" dirty="0"/>
              <a:t> e, per di più, attraverso lo strumento di quello che può definirsi un'esecuzione in danno dell'obbligato, da parte del soggetto pubblico e successiva rivalsa nei confronti del danneggiante.</a:t>
            </a:r>
          </a:p>
          <a:p>
            <a:pPr marL="0" indent="0" algn="just">
              <a:buNone/>
            </a:pPr>
            <a:endParaRPr lang="it-IT" dirty="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6636263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62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algn="just"/>
            <a:r>
              <a:rPr lang="it-IT" dirty="0" smtClean="0"/>
              <a:t>In </a:t>
            </a:r>
            <a:r>
              <a:rPr lang="it-IT" dirty="0"/>
              <a:t>questo contesto </a:t>
            </a:r>
            <a:r>
              <a:rPr lang="it-IT" dirty="0" err="1"/>
              <a:t>eurounitario</a:t>
            </a:r>
            <a:r>
              <a:rPr lang="it-IT" dirty="0"/>
              <a:t>, peraltro, in Italia:</a:t>
            </a:r>
          </a:p>
          <a:p>
            <a:pPr marL="0" indent="0" algn="just">
              <a:buNone/>
            </a:pPr>
            <a:r>
              <a:rPr lang="it-IT" dirty="0"/>
              <a:t> </a:t>
            </a:r>
          </a:p>
          <a:p>
            <a:pPr algn="just"/>
            <a:r>
              <a:rPr lang="it-IT" dirty="0"/>
              <a:t>- il suddetto </a:t>
            </a:r>
            <a:r>
              <a:rPr lang="it-IT" dirty="0" err="1"/>
              <a:t>D.Lgs.</a:t>
            </a:r>
            <a:r>
              <a:rPr lang="it-IT" dirty="0"/>
              <a:t> n. 152 del 2006 ha regolato l'intera materia ambientale (abrogando numerose leggi precedenti) e statuendo - </a:t>
            </a:r>
            <a:r>
              <a:rPr lang="it-IT" b="1" u="sng" dirty="0"/>
              <a:t>soltanto - la priorità delle misure di "riparazione" rispetto al risarcimento per equivalente pecuniario</a:t>
            </a:r>
            <a:r>
              <a:rPr lang="it-IT" dirty="0"/>
              <a:t>, quale conseguenza dell'assoluta peculiarità del danno al bene o risorsa "ambiente";</a:t>
            </a:r>
          </a:p>
          <a:p>
            <a:pPr marL="0" indent="0" algn="just">
              <a:buNone/>
            </a:pPr>
            <a:r>
              <a:rPr lang="it-IT" dirty="0"/>
              <a:t> </a:t>
            </a:r>
          </a:p>
          <a:p>
            <a:pPr algn="just"/>
            <a:r>
              <a:rPr lang="it-IT" dirty="0"/>
              <a:t>- il successivo D.L. 25 settembre 2009, n. 135, convertito con </a:t>
            </a:r>
            <a:r>
              <a:rPr lang="it-IT" dirty="0" err="1" smtClean="0"/>
              <a:t>modif</a:t>
            </a:r>
            <a:r>
              <a:rPr lang="it-IT" dirty="0" smtClean="0"/>
              <a:t>.  dalla </a:t>
            </a:r>
            <a:r>
              <a:rPr lang="it-IT" dirty="0"/>
              <a:t>L. 20 novembre 2009, n. 166, ha poi, con il suo L. n. 166 del 2009, art. 5 bis - </a:t>
            </a:r>
            <a:r>
              <a:rPr lang="it-IT" b="1" u="sng" dirty="0"/>
              <a:t>per neutralizzare la prima contestazione della UE del 2008 </a:t>
            </a:r>
            <a:r>
              <a:rPr lang="it-IT" dirty="0"/>
              <a:t>- precisato (con normativa applicabile anche ai giudizi in corso in luogo dell'art. 18 della previgente L. n. 349 del 1986, salva la sola formazione del giudicato) che il danno all'ambiente deve essere risarcito con le misure di riparazione "primaria", "complementare" e "compensativa" previste dalla Direttiva </a:t>
            </a:r>
            <a:r>
              <a:rPr lang="it-IT" dirty="0" smtClean="0"/>
              <a:t>2004/35/CE prevedendo </a:t>
            </a:r>
            <a:r>
              <a:rPr lang="it-IT" dirty="0"/>
              <a:t>un eventuale risarcimento per equivalente pecuniario esclusivamente se le misure di riparazione del danno all'ambiente fossero state in tutto o in parte omesse, impossibili o eccessivamente onerose o fossero state attuate in modo incompleto o difforme rispetto a quelle prescritte;</a:t>
            </a:r>
          </a:p>
          <a:p>
            <a:pPr marL="0" indent="0" algn="just">
              <a:buNone/>
            </a:pPr>
            <a:endParaRPr lang="it-IT" dirty="0"/>
          </a:p>
          <a:p>
            <a:pPr marL="0" indent="0" algn="just">
              <a:buNone/>
            </a:pPr>
            <a:endParaRPr lang="it-IT" dirty="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6529500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850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 e tuttavia l'art. 25 della c.d. Legge Europea 2013 (L. 6 agosto 2013, n. 97) - </a:t>
            </a:r>
            <a:r>
              <a:rPr lang="it-IT" b="1" u="sng" dirty="0"/>
              <a:t>per neutralizzare l'ulteriore contestazione della Commissione europea del 2012 </a:t>
            </a:r>
            <a:r>
              <a:rPr lang="it-IT" dirty="0" smtClean="0"/>
              <a:t>(che </a:t>
            </a:r>
            <a:r>
              <a:rPr lang="it-IT" dirty="0"/>
              <a:t>ha contestato alla Repubblica Italiana di aver « adottato e mantenuto in vigore norme le quali consentono che le misure di riparazione possano essere sostituite da risarcimenti pecuniari, in violazione degli artt. 1 e 7 dell’allegato II della direttiva </a:t>
            </a:r>
            <a:r>
              <a:rPr lang="it-IT" dirty="0" smtClean="0"/>
              <a:t>2004/35/CE […] Infatti</a:t>
            </a:r>
            <a:r>
              <a:rPr lang="it-IT" dirty="0"/>
              <a:t>, a norma dell’Allegato II della Direttiva, qualora la riparazione primaria non sia possibile, occorre prevedere misure di riparazione complementare e compensativa, e non già un risarcimento pecuniario</a:t>
            </a:r>
            <a:r>
              <a:rPr lang="it-IT" dirty="0" smtClean="0"/>
              <a:t>») </a:t>
            </a:r>
            <a:r>
              <a:rPr lang="it-IT" dirty="0"/>
              <a:t>- ha ulteriormente risistemato la materia, definitivamente eliminando ogni riferimento al risarcimento "per equivalente patrimoniale" e stabilendo che il danno all'ambiente deve essere risarcito solo con le "misure di riparazione" previste dall'</a:t>
            </a:r>
            <a:r>
              <a:rPr lang="it-IT" dirty="0" err="1"/>
              <a:t>all</a:t>
            </a:r>
            <a:r>
              <a:rPr lang="it-IT" dirty="0"/>
              <a:t>. 3 del </a:t>
            </a:r>
            <a:r>
              <a:rPr lang="it-IT" dirty="0" err="1"/>
              <a:t>D.Lgs.</a:t>
            </a:r>
            <a:r>
              <a:rPr lang="it-IT" dirty="0"/>
              <a:t> n. 152 del 2006 (che è identico all'Allegato 2 della Direttiva 2004/35/CE);</a:t>
            </a:r>
          </a:p>
          <a:p>
            <a:pPr marL="0" indent="0" algn="just">
              <a:buNone/>
            </a:pPr>
            <a:endParaRPr lang="it-IT" dirty="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647042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17990"/>
            <a:ext cx="10515600" cy="1325563"/>
          </a:xfrm>
        </p:spPr>
        <p:txBody>
          <a:bodyPr>
            <a:normAutofit/>
          </a:bodyPr>
          <a:lstStyle/>
          <a:p>
            <a:pPr algn="ctr"/>
            <a:r>
              <a:rPr lang="it-IT" sz="3200" b="1" dirty="0"/>
              <a:t>PROFILI DI RESPONSABILITA’ CIVILE DEL DANNO </a:t>
            </a:r>
            <a:r>
              <a:rPr lang="it-IT" sz="3200" b="1" dirty="0" smtClean="0"/>
              <a:t>AMBIENTALE</a:t>
            </a:r>
            <a:endParaRPr lang="it-IT" sz="3200" dirty="0"/>
          </a:p>
        </p:txBody>
      </p:sp>
      <p:sp>
        <p:nvSpPr>
          <p:cNvPr id="3" name="Segnaposto contenuto 2"/>
          <p:cNvSpPr>
            <a:spLocks noGrp="1"/>
          </p:cNvSpPr>
          <p:nvPr>
            <p:ph idx="1"/>
          </p:nvPr>
        </p:nvSpPr>
        <p:spPr>
          <a:xfrm>
            <a:off x="263611" y="1233488"/>
            <a:ext cx="11664778" cy="4598473"/>
          </a:xfrm>
        </p:spPr>
        <p:txBody>
          <a:bodyPr>
            <a:noAutofit/>
          </a:bodyPr>
          <a:lstStyle/>
          <a:p>
            <a:pPr marL="0" indent="0" algn="just">
              <a:buNone/>
            </a:pPr>
            <a:r>
              <a:rPr lang="it-IT" sz="1700" b="1" dirty="0" smtClean="0"/>
              <a:t>Codice dell’ambiente </a:t>
            </a:r>
            <a:r>
              <a:rPr lang="it-IT" sz="1700" b="1" dirty="0"/>
              <a:t>(artt. </a:t>
            </a:r>
            <a:r>
              <a:rPr lang="it-IT" sz="1700" b="1" dirty="0" smtClean="0"/>
              <a:t>298 bis </a:t>
            </a:r>
            <a:r>
              <a:rPr lang="it-IT" sz="1700" b="1" dirty="0"/>
              <a:t>– 318</a:t>
            </a:r>
            <a:r>
              <a:rPr lang="it-IT" sz="1700" b="1" dirty="0" smtClean="0"/>
              <a:t>). Titolo Primo (Ambito di applicazione) artt. 298 bis/303</a:t>
            </a:r>
            <a:endParaRPr lang="it-IT" sz="1700" dirty="0"/>
          </a:p>
          <a:p>
            <a:pPr marL="0" indent="0" algn="just">
              <a:buNone/>
            </a:pPr>
            <a:r>
              <a:rPr lang="it-IT" sz="1700" b="1" dirty="0"/>
              <a:t>Art. </a:t>
            </a:r>
            <a:r>
              <a:rPr lang="it-IT" sz="1700" b="1" dirty="0" smtClean="0"/>
              <a:t>298 bis (Principi generali)</a:t>
            </a:r>
            <a:r>
              <a:rPr lang="it-IT" sz="1700" dirty="0"/>
              <a:t> </a:t>
            </a:r>
            <a:r>
              <a:rPr lang="it-IT" sz="1700" dirty="0" smtClean="0"/>
              <a:t>inserito </a:t>
            </a:r>
            <a:r>
              <a:rPr lang="it-IT" sz="1700" dirty="0"/>
              <a:t>dall'art. 25, comma 1, </a:t>
            </a:r>
            <a:r>
              <a:rPr lang="it-IT" sz="1700" dirty="0" err="1"/>
              <a:t>lett</a:t>
            </a:r>
            <a:r>
              <a:rPr lang="it-IT" sz="1700" dirty="0"/>
              <a:t>. a), L. 6 agosto 2013, n. </a:t>
            </a:r>
            <a:r>
              <a:rPr lang="it-IT" sz="1700" dirty="0" smtClean="0"/>
              <a:t>97, come modificato dal </a:t>
            </a:r>
            <a:r>
              <a:rPr lang="it-IT" sz="1700" dirty="0" err="1" smtClean="0"/>
              <a:t>D.Lgs.</a:t>
            </a:r>
            <a:r>
              <a:rPr lang="it-IT" sz="1700" dirty="0" smtClean="0"/>
              <a:t> 14.03.2014 n. 49 che ha convertito il D.L. 24.06.2014 n. 91.</a:t>
            </a:r>
            <a:endParaRPr lang="it-IT" sz="1700" dirty="0"/>
          </a:p>
          <a:p>
            <a:pPr marL="0" indent="0" algn="just">
              <a:buNone/>
            </a:pPr>
            <a:r>
              <a:rPr lang="it-IT" sz="1700" dirty="0" smtClean="0"/>
              <a:t>1</a:t>
            </a:r>
            <a:r>
              <a:rPr lang="it-IT" sz="1700" dirty="0"/>
              <a:t>.  La disciplina della parte sesta del presente decreto legislativo si applica:</a:t>
            </a:r>
          </a:p>
          <a:p>
            <a:pPr marL="0" indent="0" algn="just">
              <a:buNone/>
            </a:pPr>
            <a:r>
              <a:rPr lang="it-IT" sz="1700" dirty="0" smtClean="0"/>
              <a:t>a</a:t>
            </a:r>
            <a:r>
              <a:rPr lang="it-IT" sz="1700" dirty="0"/>
              <a:t>)  al danno ambientale causato da una delle attività professionali elencate nell'allegato 5 alla stessa parte sesta e a qualsiasi minaccia imminente di tale danno derivante dalle suddette attività; </a:t>
            </a:r>
          </a:p>
          <a:p>
            <a:pPr marL="0" indent="0" algn="just">
              <a:buNone/>
            </a:pPr>
            <a:r>
              <a:rPr lang="it-IT" sz="1700" dirty="0"/>
              <a:t>b)  al danno ambientale causato da un'attività diversa da quelle elencate nell'allegato 5 alla stessa parte sesta e a qualsiasi minaccia imminente di tale danno derivante dalle suddette attività, in caso di comportamento doloso o colposo.</a:t>
            </a:r>
          </a:p>
          <a:p>
            <a:pPr marL="0" indent="0" algn="just">
              <a:buNone/>
            </a:pPr>
            <a:r>
              <a:rPr lang="it-IT" sz="1700" dirty="0"/>
              <a:t>2.  La riparazione del danno ambientale deve avvenire nel rispetto dei principi e dei criteri stabiliti nel titolo II e nell'allegato 3 alla parte sesta, ove occorra anche mediante l'esperimento dei procedimenti finalizzati a conseguire dal soggetto che ha causato il danno, o la minaccia imminente di danno, le risorse necessarie a coprire i costi relativi alle misure di riparazione da adottare e non attuate dal medesimo soggetto.</a:t>
            </a:r>
          </a:p>
          <a:p>
            <a:pPr marL="0" indent="0" algn="just">
              <a:buNone/>
            </a:pPr>
            <a:r>
              <a:rPr lang="it-IT" sz="1700" dirty="0" smtClean="0"/>
              <a:t>3</a:t>
            </a:r>
            <a:r>
              <a:rPr lang="it-IT" sz="1700" dirty="0"/>
              <a:t>.  Restano disciplinati dal titolo V della parte quarta del presente decreto legislativo gli interventi di ripristino del suolo e del sottosuolo progettati ed attuati in conformità ai principi ed ai criteri stabiliti al punto 2 dell'allegato 3 alla parte sesta nonché gli interventi di riparazione delle acque sotterranee progettati ed attuati in conformità al punto 1 del medesimo allegato 3, o, per le contaminazioni antecedenti alla data del 29 aprile 2006, gli interventi di riparazione delle acque sotterranee che conseguono gli obiettivi di qualità nei tempi stabiliti dalla parte terza del presente decreto.</a:t>
            </a:r>
          </a:p>
          <a:p>
            <a:pPr marL="0" indent="0" algn="just">
              <a:buNone/>
            </a:pPr>
            <a:r>
              <a:rPr lang="it-IT" sz="1700" dirty="0" smtClean="0"/>
              <a:t>  </a:t>
            </a:r>
            <a:endParaRPr lang="it-IT" sz="1700" dirty="0"/>
          </a:p>
          <a:p>
            <a:pPr marL="0" indent="0">
              <a:buNone/>
            </a:pPr>
            <a:endParaRPr lang="it-IT" sz="1800" dirty="0"/>
          </a:p>
        </p:txBody>
      </p:sp>
      <p:sp>
        <p:nvSpPr>
          <p:cNvPr id="5" name="Text Box 3"/>
          <p:cNvSpPr txBox="1">
            <a:spLocks noChangeArrowheads="1"/>
          </p:cNvSpPr>
          <p:nvPr/>
        </p:nvSpPr>
        <p:spPr bwMode="auto">
          <a:xfrm>
            <a:off x="3191021" y="6042026"/>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607726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77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algn="just"/>
            <a:r>
              <a:rPr lang="it-IT" dirty="0" smtClean="0"/>
              <a:t>- </a:t>
            </a:r>
            <a:r>
              <a:rPr lang="it-IT" dirty="0" err="1" smtClean="0"/>
              <a:t>sicchè</a:t>
            </a:r>
            <a:r>
              <a:rPr lang="it-IT" dirty="0" smtClean="0"/>
              <a:t>, </a:t>
            </a:r>
            <a:r>
              <a:rPr lang="it-IT" b="1" u="sng" dirty="0" smtClean="0"/>
              <a:t>ad oggi e con disposizione applicabile anche ai processi in corso</a:t>
            </a:r>
            <a:r>
              <a:rPr lang="it-IT" dirty="0" smtClean="0"/>
              <a:t>, il danno ambientale non può in nessun caso essere risarcito "per equivalente" pecuniario, ma solo con le misure di riparazione e con i criteri enunciati negli </a:t>
            </a:r>
            <a:r>
              <a:rPr lang="it-IT" dirty="0" err="1" smtClean="0"/>
              <a:t>all</a:t>
            </a:r>
            <a:r>
              <a:rPr lang="it-IT" dirty="0" smtClean="0"/>
              <a:t>. 3 e 4 al </a:t>
            </a:r>
            <a:r>
              <a:rPr lang="it-IT" dirty="0" err="1" smtClean="0"/>
              <a:t>D.Lgs.</a:t>
            </a:r>
            <a:r>
              <a:rPr lang="it-IT" dirty="0" smtClean="0"/>
              <a:t> n. 152 del 2006, come modificato;</a:t>
            </a:r>
          </a:p>
          <a:p>
            <a:pPr marL="0" indent="0" algn="just">
              <a:buNone/>
            </a:pPr>
            <a:endParaRPr lang="it-IT" dirty="0"/>
          </a:p>
          <a:p>
            <a:pPr algn="just"/>
            <a:r>
              <a:rPr lang="it-IT" dirty="0"/>
              <a:t>- e, tuttavia, lo stesso </a:t>
            </a:r>
            <a:r>
              <a:rPr lang="it-IT" dirty="0" err="1"/>
              <a:t>D.Lgs.</a:t>
            </a:r>
            <a:r>
              <a:rPr lang="it-IT" dirty="0"/>
              <a:t> n. 152 del 2006, art. 311 come da ultimo modificato, prevede al comma 3 che, sia pure solo quando l'adozione delle misure di riparazione anzidette risulti in tutto o in parte omessa, o comunque realizzata in modo incompleto o difforme dai termini e modalità prescritti, il Ministro dell'ambiente e della tutela del territorio e del mare determina i costi delle attività necessarie a conseguirne la completa e corretta attuazione e agisce nei confronti del soggetto obbligato per ottenere il pagamento delle somme corrispondenti.</a:t>
            </a:r>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7585845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77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algn="just"/>
            <a:r>
              <a:rPr lang="it-IT" b="1" u="sng" dirty="0" smtClean="0"/>
              <a:t>Questa </a:t>
            </a:r>
            <a:r>
              <a:rPr lang="it-IT" b="1" u="sng" dirty="0"/>
              <a:t>Corte</a:t>
            </a:r>
            <a:r>
              <a:rPr lang="it-IT" dirty="0"/>
              <a:t>, ma - significativamente - in tempo anteriore all'ultima novella del 2013, </a:t>
            </a:r>
            <a:r>
              <a:rPr lang="it-IT" b="1" u="sng" dirty="0"/>
              <a:t>ha già avuto modo di statuire che la domanda di risarcimento del danno ambientale ancora pendente</a:t>
            </a:r>
            <a:r>
              <a:rPr lang="it-IT" dirty="0"/>
              <a:t> alla data di entrata in vigore della L. 20 novembre 2009, n. 166 </a:t>
            </a:r>
            <a:r>
              <a:rPr lang="it-IT" b="1" u="sng" dirty="0"/>
              <a:t>è assoggettata, in ordine alla liquidazione del danno, ai criteri specifici risultanti dal nuovo testo del </a:t>
            </a:r>
            <a:r>
              <a:rPr lang="it-IT" b="1" u="sng" dirty="0" err="1"/>
              <a:t>D.Lgs.</a:t>
            </a:r>
            <a:r>
              <a:rPr lang="it-IT" b="1" u="sng" dirty="0"/>
              <a:t> 3 aprile 2006, n. 152, art. 311, commi 2 e 3</a:t>
            </a:r>
            <a:r>
              <a:rPr lang="it-IT" dirty="0"/>
              <a:t>, come modificato dal D.L. 25 settembre 2009, n. 135, art. 5-bis, comma 1, </a:t>
            </a:r>
            <a:r>
              <a:rPr lang="it-IT" dirty="0" err="1"/>
              <a:t>lett</a:t>
            </a:r>
            <a:r>
              <a:rPr lang="it-IT" dirty="0"/>
              <a:t>. b), convertito con modificazioni nella citata L. n. 166 del 2009, individuandosi tali criteri direttamente nelle previsioni dei punti 1, 2 e 3, dell'Allegato 2 alla Direttiva 2004/35/CE </a:t>
            </a:r>
            <a:r>
              <a:rPr lang="it-IT" b="1" u="sng" dirty="0"/>
              <a:t>e, solo eventualmente, ove sia stato nelle more emanato, in quelle contenute nel D.M. previsto nell'ultimo periodo del </a:t>
            </a:r>
            <a:r>
              <a:rPr lang="it-IT" b="1" u="sng" dirty="0" err="1"/>
              <a:t>D.Lgs.</a:t>
            </a:r>
            <a:r>
              <a:rPr lang="it-IT" b="1" u="sng" dirty="0"/>
              <a:t> n. 152 del 2006, art. 311, comma 3 citato </a:t>
            </a:r>
            <a:r>
              <a:rPr lang="it-IT" dirty="0"/>
              <a:t>(</a:t>
            </a:r>
            <a:r>
              <a:rPr lang="it-IT" dirty="0" err="1"/>
              <a:t>Cass</a:t>
            </a:r>
            <a:r>
              <a:rPr lang="it-IT" dirty="0"/>
              <a:t>. 22 marzo 2011, n. 6551; sul punto confermata da </a:t>
            </a:r>
            <a:r>
              <a:rPr lang="it-IT" dirty="0" err="1"/>
              <a:t>Cass</a:t>
            </a:r>
            <a:r>
              <a:rPr lang="it-IT" dirty="0"/>
              <a:t>. 27 agosto 2014, n. 18352; solo in parte - relativamente cioè ai criteri di imputazione della responsabilità, ma non pure a quelli di liquidazione del danno - difforme risultando </a:t>
            </a:r>
            <a:r>
              <a:rPr lang="it-IT" dirty="0" err="1"/>
              <a:t>Cass</a:t>
            </a:r>
            <a:r>
              <a:rPr lang="it-IT" dirty="0"/>
              <a:t>. 7 marzo 2013, n. 5705).</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6916564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Deve ora prendersi atto </a:t>
            </a:r>
            <a:r>
              <a:rPr lang="it-IT" b="1" u="sng" dirty="0"/>
              <a:t>dell'ulteriore innovazione legislativa, applicabile, per espressa previsione normativa, anche ai giudizi in corso; </a:t>
            </a:r>
            <a:r>
              <a:rPr lang="it-IT" dirty="0"/>
              <a:t>infatti, ai sensi dell'art. 311, comma 3, terzultimo periodo, come modificato dall'ultimo intervento legislativo, </a:t>
            </a:r>
            <a:r>
              <a:rPr lang="it-IT" b="1" u="sng" dirty="0"/>
              <a:t>i criteri e metodi appena codificati - cioè pure di valutazione monetaria per determinare la portata delle misure di riparazione complementare e compensativa - trovano applicazione anche ai giudizi pendenti non ancora definiti </a:t>
            </a:r>
            <a:r>
              <a:rPr lang="it-IT" dirty="0"/>
              <a:t>con sentenza passata in giudicato alla data di entrata in vigore del decreto di cui al periodo precedente.</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2988628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La </a:t>
            </a:r>
            <a:r>
              <a:rPr lang="it-IT" dirty="0"/>
              <a:t>nuova disciplina va poi combinata al principio generale dell'art. 5 cod. </a:t>
            </a:r>
            <a:r>
              <a:rPr lang="it-IT" dirty="0" err="1"/>
              <a:t>proc</a:t>
            </a:r>
            <a:r>
              <a:rPr lang="it-IT" dirty="0"/>
              <a:t>. civ. </a:t>
            </a:r>
            <a:r>
              <a:rPr lang="it-IT" b="1" u="sng" dirty="0"/>
              <a:t>in materia di </a:t>
            </a:r>
            <a:r>
              <a:rPr lang="it-IT" b="1" u="sng" dirty="0" err="1"/>
              <a:t>perpetuatio</a:t>
            </a:r>
            <a:r>
              <a:rPr lang="it-IT" b="1" u="sng" dirty="0"/>
              <a:t> </a:t>
            </a:r>
            <a:r>
              <a:rPr lang="it-IT" b="1" u="sng" dirty="0" err="1"/>
              <a:t>iurisditionis</a:t>
            </a:r>
            <a:r>
              <a:rPr lang="it-IT" b="1" u="sng" dirty="0"/>
              <a:t> </a:t>
            </a:r>
            <a:r>
              <a:rPr lang="it-IT" dirty="0"/>
              <a:t>e quindi alla persistenza della giurisdizione del giudice ordinario civile, </a:t>
            </a:r>
            <a:r>
              <a:rPr lang="it-IT" u="sng" dirty="0" err="1"/>
              <a:t>sicchè</a:t>
            </a:r>
            <a:r>
              <a:rPr lang="it-IT" u="sng" dirty="0"/>
              <a:t> sarà quest'ultimo, investito della domanda di risarcimento per equivalente del danno ambientale, ad applicare, per provvedere sulla stessa, quei criteri e metodi e ad individuare le misure di riparazione primaria, complementare e compensativa </a:t>
            </a:r>
            <a:r>
              <a:rPr lang="it-IT" dirty="0"/>
              <a:t>e, per il caso di omessa o imperfetta loro esecuzione, </a:t>
            </a:r>
            <a:r>
              <a:rPr lang="it-IT" u="sng" dirty="0"/>
              <a:t>a determinare il costo </a:t>
            </a:r>
            <a:r>
              <a:rPr lang="it-IT" dirty="0"/>
              <a:t>delle medesime da rendere oggetto di condanna nei confronti dei soggetti obbligati.</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752042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92500"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In applicazione di principi altrettanto generali di diritto processuale, </a:t>
            </a:r>
            <a:r>
              <a:rPr lang="it-IT" b="1" u="sng" dirty="0"/>
              <a:t>analogamente proseguono i giudizi iniziati in epoca anteriore alla prima di dette novelle legislative - e quindi prima del </a:t>
            </a:r>
            <a:r>
              <a:rPr lang="it-IT" b="1" u="sng" dirty="0" err="1"/>
              <a:t>D.Lgs.</a:t>
            </a:r>
            <a:r>
              <a:rPr lang="it-IT" b="1" u="sng" dirty="0"/>
              <a:t> n. 152 del 2006 - da soggetti diversi da quello in capo al quale è ora riconosciuta in via esclusiva la legittimazione</a:t>
            </a:r>
            <a:r>
              <a:rPr lang="it-IT" dirty="0"/>
              <a:t>: e correttamente saranno esaminate e decise le loro domande, ove gli originari attori vi insistano, ma all'indispensabile condizione dell'armonizzazione di quelle e delle eventuali condanne coi principi suddetti, in modo che quegli attori non conseguano risultati ormai vietati dal mutato assetto </a:t>
            </a:r>
            <a:r>
              <a:rPr lang="it-IT" dirty="0" smtClean="0"/>
              <a:t>ordinamentale</a:t>
            </a:r>
            <a:r>
              <a:rPr lang="it-IT" dirty="0"/>
              <a:t>.</a:t>
            </a: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21376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Passando al merito dei motivi di ricorso, vengono tutti giudicati inammissibili o comunque respinti, ad eccezione di uno.</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8204260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850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Viene accolta la lagnanza secondo cui  la Corte d’Appello non avrebbe fatto applicazione </a:t>
            </a:r>
            <a:r>
              <a:rPr lang="it-IT" dirty="0"/>
              <a:t>anche ai giudizi in corso, nonostante l'espressa previsione della necessità di quella (di cui al D.L. n. 135 del 2009, art. 5-bis </a:t>
            </a:r>
            <a:r>
              <a:rPr lang="it-IT" dirty="0" err="1"/>
              <a:t>conv</a:t>
            </a:r>
            <a:r>
              <a:rPr lang="it-IT" dirty="0"/>
              <a:t>. con </a:t>
            </a:r>
            <a:r>
              <a:rPr lang="it-IT" dirty="0" err="1"/>
              <a:t>mod</a:t>
            </a:r>
            <a:r>
              <a:rPr lang="it-IT" dirty="0"/>
              <a:t>. in L. n. 166 del 2009), delle sopravvenute norme del </a:t>
            </a:r>
            <a:r>
              <a:rPr lang="it-IT" dirty="0" err="1"/>
              <a:t>D.Lgs.</a:t>
            </a:r>
            <a:r>
              <a:rPr lang="it-IT" dirty="0"/>
              <a:t> n. 152 del 2006, artt. 303 e 311 in materia di ambiente, che hanno radicalmente riscritto i criteri di determinazione del risarcimento, soprattutto in forma </a:t>
            </a:r>
            <a:r>
              <a:rPr lang="it-IT" dirty="0" smtClean="0"/>
              <a:t>specifica, sottolineando </a:t>
            </a:r>
            <a:r>
              <a:rPr lang="it-IT" dirty="0"/>
              <a:t>la centralità del ripristino ambientale, di cui finanche escludono l'impossibilità o l'eccessiva onerosità, confinando il risarcimento per equivalente in via equitativa </a:t>
            </a:r>
            <a:r>
              <a:rPr lang="it-IT" dirty="0" smtClean="0"/>
              <a:t>al rango </a:t>
            </a:r>
            <a:r>
              <a:rPr lang="it-IT" dirty="0"/>
              <a:t>di </a:t>
            </a:r>
            <a:r>
              <a:rPr lang="it-IT" dirty="0" err="1"/>
              <a:t>extrema</a:t>
            </a:r>
            <a:r>
              <a:rPr lang="it-IT" dirty="0"/>
              <a:t> ratio, oltretutto ancorato al valore monetario stimato delle risorse naturali e dei servizi perduti ed ai parametri usati in casi simili o in materie analoghe per la liquidazione del risarcimento per equivalente del danno ambientale in sentenze passate in giudicato pronunciate in ambito nazionale e </a:t>
            </a:r>
            <a:r>
              <a:rPr lang="it-IT" dirty="0" smtClean="0"/>
              <a:t>comunitario.</a:t>
            </a:r>
            <a:endParaRPr lang="it-IT" dirty="0"/>
          </a:p>
          <a:p>
            <a:pPr marL="0" indent="0" algn="just">
              <a:buNone/>
            </a:pPr>
            <a:endParaRPr lang="it-IT" dirty="0" smtClean="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5740592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Autofit/>
          </a:bodyPr>
          <a:lstStyle/>
          <a:p>
            <a:pPr marL="0" indent="0" algn="ctr">
              <a:buNone/>
            </a:pPr>
            <a:r>
              <a:rPr lang="it-IT" sz="2400" dirty="0" smtClean="0"/>
              <a:t>CORTE DI CASSAZIONE – SEZ. III^</a:t>
            </a:r>
          </a:p>
          <a:p>
            <a:pPr marL="0" indent="0" algn="ctr">
              <a:buNone/>
            </a:pPr>
            <a:r>
              <a:rPr lang="it-IT" sz="2400" dirty="0" smtClean="0"/>
              <a:t>N. 9012-9013 del 06  Maggio 2015</a:t>
            </a:r>
          </a:p>
          <a:p>
            <a:pPr marL="0" indent="0" algn="ctr">
              <a:buNone/>
            </a:pPr>
            <a:endParaRPr lang="it-IT" sz="2400" dirty="0" smtClean="0"/>
          </a:p>
          <a:p>
            <a:pPr algn="just"/>
            <a:r>
              <a:rPr lang="it-IT" sz="2400" dirty="0" smtClean="0"/>
              <a:t>Secondo la Suprema Corte, in effetti: «</a:t>
            </a:r>
            <a:r>
              <a:rPr lang="it-IT" sz="2400" dirty="0"/>
              <a:t>la qui gravata sentenza erra senz'altro nel non applicare la normativa sopravvenuta anche soltanto al momento in cui essa è stata resa, cioè la novella del 2009, pure applicabile - </a:t>
            </a:r>
            <a:r>
              <a:rPr lang="it-IT" sz="2400" dirty="0" err="1"/>
              <a:t>benchè</a:t>
            </a:r>
            <a:r>
              <a:rPr lang="it-IT" sz="2400" dirty="0"/>
              <a:t> sopravvenuta - in forza di specifica disposizione alla specie; e tanto basterebbe di per </a:t>
            </a:r>
            <a:r>
              <a:rPr lang="it-IT" sz="2400" dirty="0" err="1"/>
              <a:t>sè</a:t>
            </a:r>
            <a:r>
              <a:rPr lang="it-IT" sz="2400" dirty="0"/>
              <a:t> a condurre alla cassazione, sul punto, della pronunzia </a:t>
            </a:r>
            <a:r>
              <a:rPr lang="it-IT" sz="2400" dirty="0" smtClean="0"/>
              <a:t>stessa».</a:t>
            </a:r>
            <a:endParaRPr lang="it-IT" sz="2400" dirty="0"/>
          </a:p>
          <a:p>
            <a:pPr marL="0" indent="0" algn="just">
              <a:buNone/>
            </a:pPr>
            <a:endParaRPr lang="it-IT" sz="2400" dirty="0"/>
          </a:p>
          <a:p>
            <a:pPr marL="0" indent="0" algn="just">
              <a:buNone/>
            </a:pPr>
            <a:endParaRPr lang="it-IT" sz="2400" dirty="0" smtClean="0"/>
          </a:p>
          <a:p>
            <a:pPr marL="0" indent="0" algn="just">
              <a:buNone/>
            </a:pPr>
            <a:endParaRPr lang="it-IT" sz="2400" dirty="0"/>
          </a:p>
          <a:p>
            <a:pPr marL="0" indent="0" algn="just">
              <a:buNone/>
            </a:pPr>
            <a:endParaRPr lang="it-IT" sz="2400" dirty="0"/>
          </a:p>
          <a:p>
            <a:pPr marL="0" indent="0" algn="just">
              <a:buNone/>
            </a:pPr>
            <a:endParaRPr lang="it-IT" sz="2400" dirty="0"/>
          </a:p>
          <a:p>
            <a:pPr marL="0" indent="0" algn="just">
              <a:buNone/>
            </a:pPr>
            <a:endParaRPr lang="it-IT" sz="2400" dirty="0" smtClean="0"/>
          </a:p>
          <a:p>
            <a:pPr marL="0" indent="0" algn="just">
              <a:buNone/>
            </a:pPr>
            <a:endParaRPr lang="it-IT" sz="2400"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9106222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Autofit/>
          </a:bodyPr>
          <a:lstStyle/>
          <a:p>
            <a:pPr marL="0" indent="0" algn="ctr">
              <a:buNone/>
            </a:pPr>
            <a:r>
              <a:rPr lang="it-IT" sz="1800" dirty="0" smtClean="0"/>
              <a:t>CORTE DI CASSAZIONE – SEZ. III^</a:t>
            </a:r>
          </a:p>
          <a:p>
            <a:pPr marL="0" indent="0" algn="ctr">
              <a:buNone/>
            </a:pPr>
            <a:r>
              <a:rPr lang="it-IT" sz="1800" dirty="0" smtClean="0"/>
              <a:t>N. 9012-9013 del 06  Maggio 2015</a:t>
            </a:r>
          </a:p>
          <a:p>
            <a:pPr marL="0" indent="0" algn="ctr">
              <a:buNone/>
            </a:pPr>
            <a:endParaRPr lang="it-IT" sz="1800" dirty="0" smtClean="0"/>
          </a:p>
          <a:p>
            <a:pPr algn="just"/>
            <a:r>
              <a:rPr lang="it-IT" sz="1800" dirty="0" smtClean="0"/>
              <a:t>Ma </a:t>
            </a:r>
            <a:r>
              <a:rPr lang="it-IT" sz="1800" dirty="0"/>
              <a:t>non può essere dubbio che, nonostante le parti abbiano del tutto ignorato tali ulteriori sviluppi</a:t>
            </a:r>
            <a:r>
              <a:rPr lang="it-IT" sz="1800" b="1" u="sng" dirty="0"/>
              <a:t>, incomba a questa Corte l'applicazione della novella anche al di là di quanto sul punto abbiano dedotto le parti</a:t>
            </a:r>
            <a:r>
              <a:rPr lang="it-IT" sz="1800" dirty="0"/>
              <a:t>, che non pare abbiano preso in considerazione le complesse vicende legislative anche successive al 2009: </a:t>
            </a:r>
            <a:r>
              <a:rPr lang="it-IT" sz="1800" b="1" u="sng" dirty="0"/>
              <a:t>da un lato, </a:t>
            </a:r>
            <a:r>
              <a:rPr lang="it-IT" sz="1800" b="1" u="sng" dirty="0" err="1"/>
              <a:t>perchè</a:t>
            </a:r>
            <a:r>
              <a:rPr lang="it-IT" sz="1800" b="1" u="sng" dirty="0"/>
              <a:t> la norma è chiara </a:t>
            </a:r>
            <a:r>
              <a:rPr lang="it-IT" sz="1800" dirty="0"/>
              <a:t>nell'imporre quell'applicazione dei nuovi criteri risarcitori anche ai giudizi in corso</a:t>
            </a:r>
            <a:r>
              <a:rPr lang="it-IT" sz="1800" b="1" u="sng" dirty="0"/>
              <a:t>, dall'altro, </a:t>
            </a:r>
            <a:r>
              <a:rPr lang="it-IT" sz="1800" b="1" u="sng" dirty="0" err="1"/>
              <a:t>perchè</a:t>
            </a:r>
            <a:r>
              <a:rPr lang="it-IT" sz="1800" b="1" u="sng" dirty="0"/>
              <a:t> solo in tal modo si eviterebbe la responsabilità dello Stato, membro dell'Unione ed unitariamente considerato e quindi anche quale Stato in persona dei suoi giudici di ultima istanza (</a:t>
            </a:r>
            <a:r>
              <a:rPr lang="it-IT" sz="1800" dirty="0"/>
              <a:t>per tutte, Corte </a:t>
            </a:r>
            <a:r>
              <a:rPr lang="it-IT" sz="1800" dirty="0" err="1"/>
              <a:t>Giust</a:t>
            </a:r>
            <a:r>
              <a:rPr lang="it-IT" sz="1800" dirty="0"/>
              <a:t>. CE 30 settembre 2003, in C- 224/01, </a:t>
            </a:r>
            <a:r>
              <a:rPr lang="it-IT" sz="1800" dirty="0" err="1"/>
              <a:t>Kobler</a:t>
            </a:r>
            <a:r>
              <a:rPr lang="it-IT" sz="1800" dirty="0"/>
              <a:t>, ovvero 13 giugno 2006, in C-173/03, Traghetti del Mediterraneo; per la giurisprudenza di questa Corte v. pure, tra le ultime, </a:t>
            </a:r>
            <a:r>
              <a:rPr lang="it-IT" sz="1800" dirty="0" err="1"/>
              <a:t>Cass</a:t>
            </a:r>
            <a:r>
              <a:rPr lang="it-IT" sz="1800" dirty="0"/>
              <a:t>., </a:t>
            </a:r>
            <a:r>
              <a:rPr lang="it-IT" sz="1800" dirty="0" err="1"/>
              <a:t>ord</a:t>
            </a:r>
            <a:r>
              <a:rPr lang="it-IT" sz="1800" dirty="0"/>
              <a:t>. 29 gennaio 2015, n. 1575, ove altri riferimenti</a:t>
            </a:r>
            <a:r>
              <a:rPr lang="it-IT" sz="1800" b="1" u="sng" dirty="0"/>
              <a:t>), per la violazione concreta della disciplina comunitaria - o, ora, </a:t>
            </a:r>
            <a:r>
              <a:rPr lang="it-IT" sz="1800" b="1" u="sng" dirty="0" err="1"/>
              <a:t>eurounitaria</a:t>
            </a:r>
            <a:r>
              <a:rPr lang="it-IT" sz="1800" b="1" u="sng" dirty="0"/>
              <a:t> - recata da un </a:t>
            </a:r>
            <a:r>
              <a:rPr lang="it-IT" sz="1800" b="1" u="sng" dirty="0" err="1"/>
              <a:t>acte</a:t>
            </a:r>
            <a:r>
              <a:rPr lang="it-IT" sz="1800" b="1" u="sng" dirty="0"/>
              <a:t> </a:t>
            </a:r>
            <a:r>
              <a:rPr lang="it-IT" sz="1800" b="1" u="sng" dirty="0" err="1"/>
              <a:t>claire</a:t>
            </a:r>
            <a:r>
              <a:rPr lang="it-IT" sz="1800" dirty="0"/>
              <a:t>, quale certamente deve qualificarsi la normativa in materia ambientale, alla stregua della duplice procedura di infrazione avviata nei confronti della Repubblica italiana proprio per la mancata applicazione di quei principi generalissimi, tra cui quelli in tema di esclusione del risarcimento per equivalente.</a:t>
            </a:r>
          </a:p>
          <a:p>
            <a:pPr marL="0" indent="0" algn="just">
              <a:buNone/>
            </a:pPr>
            <a:endParaRPr lang="it-IT" sz="1800" dirty="0" smtClean="0"/>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smtClean="0"/>
          </a:p>
          <a:p>
            <a:pPr marL="0" indent="0" algn="just">
              <a:buNone/>
            </a:pPr>
            <a:endParaRPr lang="it-IT" sz="1800"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8126132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Autofit/>
          </a:bodyPr>
          <a:lstStyle/>
          <a:p>
            <a:pPr marL="0" indent="0" algn="ctr">
              <a:buNone/>
            </a:pPr>
            <a:r>
              <a:rPr lang="it-IT" sz="1800" dirty="0" smtClean="0"/>
              <a:t>CORTE DI CASSAZIONE – SEZ. III^</a:t>
            </a:r>
          </a:p>
          <a:p>
            <a:pPr marL="0" indent="0" algn="ctr">
              <a:buNone/>
            </a:pPr>
            <a:r>
              <a:rPr lang="it-IT" sz="1800" dirty="0" smtClean="0"/>
              <a:t>N. 9012-9013 del 06  Maggio 2015</a:t>
            </a:r>
          </a:p>
          <a:p>
            <a:pPr marL="0" indent="0" algn="ctr">
              <a:buNone/>
            </a:pPr>
            <a:endParaRPr lang="it-IT" sz="1800" dirty="0" smtClean="0"/>
          </a:p>
          <a:p>
            <a:pPr marL="0" indent="0" algn="just">
              <a:buNone/>
            </a:pPr>
            <a:r>
              <a:rPr lang="it-IT" sz="1800" dirty="0" smtClean="0"/>
              <a:t>Di conseguenza: «</a:t>
            </a:r>
            <a:r>
              <a:rPr lang="it-IT" sz="1800" dirty="0"/>
              <a:t>la gravata sentenza deve essere cassata e rinviata alla stessa corte territoriale, </a:t>
            </a:r>
            <a:r>
              <a:rPr lang="it-IT" sz="1800" dirty="0" err="1"/>
              <a:t>affinchè</a:t>
            </a:r>
            <a:r>
              <a:rPr lang="it-IT" sz="1800" dirty="0"/>
              <a:t> essa operi - </a:t>
            </a:r>
            <a:r>
              <a:rPr lang="it-IT" sz="1800" b="1" u="sng" dirty="0"/>
              <a:t>ormai in base all'ulteriormente sopravvenuta normativa del 2013</a:t>
            </a:r>
            <a:r>
              <a:rPr lang="it-IT" sz="1800" dirty="0"/>
              <a:t> (e salvi beninteso ulteriori sviluppi, ove fossero anch'essi definiti applicabili ai giudizi pendenti) - </a:t>
            </a:r>
            <a:r>
              <a:rPr lang="it-IT" sz="1800" b="1" u="sng" dirty="0"/>
              <a:t>quelle previe valutazioni in fatto sull'individuazione delle misure di riparazione complementare e compensativa e sulla valutazione monetaria delle medesime</a:t>
            </a:r>
            <a:r>
              <a:rPr lang="it-IT" sz="1800" dirty="0"/>
              <a:t>, curando che le valutazioni della consulenza tecnica di ufficio già a suo tempo espletata, in conformità peraltro a disciplina superata dall'evoluzione normativa, contemplino espressamente gli effetti dell'applicazione delle nuove disposizioni</a:t>
            </a:r>
            <a:r>
              <a:rPr lang="it-IT" sz="1800" dirty="0" smtClean="0"/>
              <a:t>.»</a:t>
            </a: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smtClean="0"/>
          </a:p>
          <a:p>
            <a:pPr marL="0" indent="0" algn="just">
              <a:buNone/>
            </a:pPr>
            <a:endParaRPr lang="it-IT" sz="1800"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077985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17990"/>
            <a:ext cx="10515600" cy="1325563"/>
          </a:xfrm>
        </p:spPr>
        <p:txBody>
          <a:bodyPr>
            <a:normAutofit/>
          </a:bodyPr>
          <a:lstStyle/>
          <a:p>
            <a:pPr algn="ctr"/>
            <a:r>
              <a:rPr lang="it-IT" sz="3600" b="1" dirty="0"/>
              <a:t>PROFILI DI RESPONSABILITA’ CIVILE DEL DANNO </a:t>
            </a:r>
            <a:r>
              <a:rPr lang="it-IT" sz="3600" b="1" dirty="0" smtClean="0"/>
              <a:t>AMBIENTALE</a:t>
            </a:r>
            <a:endParaRPr lang="it-IT" sz="3600" dirty="0"/>
          </a:p>
        </p:txBody>
      </p:sp>
      <p:sp>
        <p:nvSpPr>
          <p:cNvPr id="3" name="Segnaposto contenuto 2"/>
          <p:cNvSpPr>
            <a:spLocks noGrp="1"/>
          </p:cNvSpPr>
          <p:nvPr>
            <p:ph idx="1"/>
          </p:nvPr>
        </p:nvSpPr>
        <p:spPr>
          <a:xfrm>
            <a:off x="247136" y="1443553"/>
            <a:ext cx="11664778" cy="4598473"/>
          </a:xfrm>
        </p:spPr>
        <p:txBody>
          <a:bodyPr>
            <a:noAutofit/>
          </a:bodyPr>
          <a:lstStyle/>
          <a:p>
            <a:pPr marL="0" indent="0" algn="just">
              <a:buNone/>
            </a:pPr>
            <a:r>
              <a:rPr lang="it-IT" sz="1700" b="1" dirty="0" smtClean="0"/>
              <a:t>Art</a:t>
            </a:r>
            <a:r>
              <a:rPr lang="it-IT" sz="1700" b="1" dirty="0"/>
              <a:t>. </a:t>
            </a:r>
            <a:r>
              <a:rPr lang="it-IT" sz="1700" b="1" dirty="0" smtClean="0"/>
              <a:t>299 (Competenze Ministeriali)</a:t>
            </a:r>
            <a:r>
              <a:rPr lang="it-IT" sz="1700" dirty="0" smtClean="0"/>
              <a:t> modificato </a:t>
            </a:r>
            <a:r>
              <a:rPr lang="it-IT" sz="1700" dirty="0"/>
              <a:t>dall'art. 25, comma 1, </a:t>
            </a:r>
            <a:r>
              <a:rPr lang="it-IT" sz="1700" dirty="0" err="1"/>
              <a:t>lett</a:t>
            </a:r>
            <a:r>
              <a:rPr lang="it-IT" sz="1700" dirty="0"/>
              <a:t>. </a:t>
            </a:r>
            <a:r>
              <a:rPr lang="it-IT" sz="1700" dirty="0" smtClean="0"/>
              <a:t>b), </a:t>
            </a:r>
            <a:r>
              <a:rPr lang="it-IT" sz="1700" dirty="0"/>
              <a:t>L. 6 agosto 2013, n. 97.</a:t>
            </a:r>
          </a:p>
          <a:p>
            <a:pPr marL="0" indent="0" algn="just">
              <a:buNone/>
            </a:pPr>
            <a:r>
              <a:rPr lang="it-IT" sz="1700" dirty="0" smtClean="0"/>
              <a:t>1. Il </a:t>
            </a:r>
            <a:r>
              <a:rPr lang="it-IT" sz="1700" dirty="0"/>
              <a:t>Ministro dell'ambiente e della tutela del territorio e del mare esercita le funzioni e i compiti spettanti allo Stato in materia di tutela, prevenzione e riparazione dei danni all'ambiente. </a:t>
            </a:r>
          </a:p>
          <a:p>
            <a:pPr marL="0" indent="0" algn="just">
              <a:buNone/>
            </a:pPr>
            <a:endParaRPr lang="it-IT" sz="1700" dirty="0"/>
          </a:p>
          <a:p>
            <a:pPr marL="0" indent="0" algn="just">
              <a:buNone/>
            </a:pPr>
            <a:r>
              <a:rPr lang="it-IT" sz="1700" dirty="0"/>
              <a:t>2.  L'azione ministeriale si svolge normalmente in collaborazione con le regioni, con gli enti locali e con qualsiasi soggetto di diritto pubblico ritenuto idoneo.</a:t>
            </a:r>
          </a:p>
          <a:p>
            <a:pPr marL="0" indent="0" algn="just">
              <a:buNone/>
            </a:pPr>
            <a:r>
              <a:rPr lang="it-IT" sz="1700" dirty="0" smtClean="0"/>
              <a:t>….</a:t>
            </a:r>
            <a:endParaRPr lang="it-IT" sz="1700" dirty="0"/>
          </a:p>
          <a:p>
            <a:pPr marL="0" indent="0" algn="just">
              <a:buNone/>
            </a:pPr>
            <a:endParaRPr lang="it-IT" sz="1700" dirty="0"/>
          </a:p>
          <a:p>
            <a:pPr marL="0" indent="0" algn="just">
              <a:buNone/>
            </a:pPr>
            <a:r>
              <a:rPr lang="it-IT" sz="1700" dirty="0"/>
              <a:t>5.  Entro sessanta giorni dalla data di entrata in vigore del presente decreto, il Ministro dell'ambiente e della tutela del territorio e del mare, con proprio decreto, di concerto con i Ministri dell'economia e delle finanze e delle attività produttive, stabilisce i criteri per le attività istruttorie volte all'accertamento del danno ambientale ai sensi del titolo III della parte sesta del presente decreto. I relativi oneri sono posti a carico del responsabile del danno. </a:t>
            </a:r>
          </a:p>
        </p:txBody>
      </p:sp>
      <p:sp>
        <p:nvSpPr>
          <p:cNvPr id="5" name="Text Box 3"/>
          <p:cNvSpPr txBox="1">
            <a:spLocks noChangeArrowheads="1"/>
          </p:cNvSpPr>
          <p:nvPr/>
        </p:nvSpPr>
        <p:spPr bwMode="auto">
          <a:xfrm>
            <a:off x="3191021" y="6042026"/>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5428595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Autofit/>
          </a:bodyPr>
          <a:lstStyle/>
          <a:p>
            <a:pPr marL="0" indent="0" algn="ctr">
              <a:buNone/>
            </a:pPr>
            <a:r>
              <a:rPr lang="it-IT" sz="1800" dirty="0" smtClean="0"/>
              <a:t>CORTE DI CASSAZIONE – SEZ. III^</a:t>
            </a:r>
          </a:p>
          <a:p>
            <a:pPr marL="0" indent="0" algn="ctr">
              <a:buNone/>
            </a:pPr>
            <a:r>
              <a:rPr lang="it-IT" sz="1800" dirty="0" smtClean="0"/>
              <a:t>N. 9012-9013 del 06  Maggio 2015</a:t>
            </a:r>
          </a:p>
          <a:p>
            <a:pPr marL="0" indent="0" algn="ctr">
              <a:buNone/>
            </a:pPr>
            <a:endParaRPr lang="it-IT" sz="1800" dirty="0" smtClean="0"/>
          </a:p>
          <a:p>
            <a:pPr marL="0" indent="0" algn="just">
              <a:buNone/>
            </a:pPr>
            <a:r>
              <a:rPr lang="it-IT" sz="1800" dirty="0" smtClean="0"/>
              <a:t>In </a:t>
            </a:r>
            <a:r>
              <a:rPr lang="it-IT" sz="1800" dirty="0"/>
              <a:t>applicazione del seguente principio di diritto: </a:t>
            </a:r>
            <a:r>
              <a:rPr lang="it-IT" sz="1800" b="1" u="sng" dirty="0"/>
              <a:t>il giudice della domanda di risarcimento del danno ambientale ancora pendente alla data di entrata in vigore della L. 6 agosto 2013, n. 97, essendo ormai esclusa la liquidazione per equivalente di quello, può ancora conoscere della domanda </a:t>
            </a:r>
            <a:r>
              <a:rPr lang="it-IT" sz="1800" dirty="0"/>
              <a:t>in applicazione del nuovo testo del </a:t>
            </a:r>
            <a:r>
              <a:rPr lang="it-IT" sz="1800" dirty="0" err="1"/>
              <a:t>D.Lgs.</a:t>
            </a:r>
            <a:r>
              <a:rPr lang="it-IT" sz="1800" dirty="0"/>
              <a:t> 3 aprile 2006, n. 152, art. 311 come modificato prima dal D.L. n. 135 del 2009 cit., art. 5-bis, comma 1, </a:t>
            </a:r>
            <a:r>
              <a:rPr lang="it-IT" sz="1800" dirty="0" err="1"/>
              <a:t>lett</a:t>
            </a:r>
            <a:r>
              <a:rPr lang="it-IT" sz="1800" dirty="0"/>
              <a:t>. b), e poi dalla L. n. 97 del 2013, art. 25 cit., </a:t>
            </a:r>
            <a:r>
              <a:rPr lang="it-IT" sz="1800" b="1" u="sng" dirty="0"/>
              <a:t>individuando le misure di riparazione primaria, complementare e compensativa e, per il caso di omessa o imperfetta loro esecuzione, determinandone il costo, da rendere oggetto di condanna nei confronti dei soggetti obbligati</a:t>
            </a:r>
            <a:r>
              <a:rPr lang="it-IT" sz="1800" dirty="0"/>
              <a:t>.</a:t>
            </a:r>
          </a:p>
          <a:p>
            <a:pPr marL="0" indent="0" algn="just">
              <a:buNone/>
            </a:pPr>
            <a:endParaRPr lang="it-IT" sz="1800" dirty="0" smtClean="0"/>
          </a:p>
          <a:p>
            <a:pPr marL="0" indent="0" algn="just">
              <a:buNone/>
            </a:pPr>
            <a:endParaRPr lang="it-IT" sz="1800" dirty="0"/>
          </a:p>
          <a:p>
            <a:pPr marL="0" indent="0" algn="just">
              <a:buNone/>
            </a:pPr>
            <a:endParaRPr lang="it-IT" sz="1800" dirty="0"/>
          </a:p>
          <a:p>
            <a:pPr marL="0" indent="0" algn="just">
              <a:buNone/>
            </a:pPr>
            <a:endParaRPr lang="it-IT" sz="1800" dirty="0"/>
          </a:p>
          <a:p>
            <a:pPr marL="0" indent="0" algn="just">
              <a:buNone/>
            </a:pPr>
            <a:endParaRPr lang="it-IT" sz="1800" dirty="0" smtClean="0"/>
          </a:p>
          <a:p>
            <a:pPr marL="0" indent="0" algn="just">
              <a:buNone/>
            </a:pPr>
            <a:endParaRPr lang="it-IT" sz="1800"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8430400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La Suprema Corte ha peraltro affermato principi di rilevante importanza anche nelle parti in cui non vengono accolte le doglianze dei ricorrenti.</a:t>
            </a: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0677721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77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In particolare, sulla questione della responsabilità solidale e/o personale dei soggetti convenuti, la Suprema Corte così chiarisce.</a:t>
            </a:r>
          </a:p>
          <a:p>
            <a:pPr marL="0" indent="0" algn="just">
              <a:buNone/>
            </a:pPr>
            <a:r>
              <a:rPr lang="it-IT" dirty="0"/>
              <a:t>«E' ben vero che "nei casi di concorso nello stesso evento di danno, ciascuno risponde nei limiti della propria responsabilità personale" (principio posto dalla L. n. 349 del 1986, art. 18 e poi ribadito dal </a:t>
            </a:r>
            <a:r>
              <a:rPr lang="it-IT" dirty="0" err="1"/>
              <a:t>D.Lgs.</a:t>
            </a:r>
            <a:r>
              <a:rPr lang="it-IT" dirty="0"/>
              <a:t> 3 aprile 2006, n. 152, art. 311, comma 3, penultimo periodo, anche nel testo modificato - da ultimo - dalla L. 6 agosto 2013, n. 97, art. 25).</a:t>
            </a:r>
          </a:p>
          <a:p>
            <a:pPr marL="0" indent="0" algn="just">
              <a:buNone/>
            </a:pPr>
            <a:endParaRPr lang="it-IT" dirty="0"/>
          </a:p>
          <a:p>
            <a:pPr marL="0" indent="0" algn="just">
              <a:buNone/>
            </a:pPr>
            <a:r>
              <a:rPr lang="it-IT" dirty="0"/>
              <a:t>Tuttavia, </a:t>
            </a:r>
            <a:r>
              <a:rPr lang="it-IT" b="1" u="sng" dirty="0"/>
              <a:t>la conseguente esclusione dell'operatività dell'art. 2055 cod. civ. deve avvenire con cautela</a:t>
            </a:r>
            <a:r>
              <a:rPr lang="it-IT" dirty="0"/>
              <a:t>, quello integrando un principio generale in tema di responsabilità extracontrattuale e rispondendo ad esigenze di tutela immediata ed effettiva del </a:t>
            </a:r>
            <a:r>
              <a:rPr lang="it-IT" dirty="0" smtClean="0"/>
              <a:t>danneggiato»</a:t>
            </a: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1586415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85000"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E' indubbio che tale esclusione di operatività mira ad evitare il rischio di una sorta di responsabilità oggettiva o per fatto altrui ed in particolare quello di ascrivere ad ogni compartecipe anche per un modesto segmento di una delle condotte sfociate in un danno ambientale complessivo la responsabilità per l'ingentissimo danno che ne è derivato, anche quanto alle specifiche conseguenze non prevedibili o perfino non controllabili </a:t>
            </a:r>
            <a:r>
              <a:rPr lang="it-IT" dirty="0" err="1"/>
              <a:t>perchè</a:t>
            </a:r>
            <a:r>
              <a:rPr lang="it-IT" dirty="0"/>
              <a:t> da ascriversi alla condotta indipendente di altri: si pensi al caso di </a:t>
            </a:r>
            <a:r>
              <a:rPr lang="it-IT" dirty="0" smtClean="0"/>
              <a:t>danneggiamenti </a:t>
            </a:r>
            <a:r>
              <a:rPr lang="it-IT" dirty="0"/>
              <a:t>ambientali di contesti complessi, determinati da condotte tra loro </a:t>
            </a:r>
            <a:r>
              <a:rPr lang="it-IT" dirty="0" smtClean="0"/>
              <a:t>del </a:t>
            </a:r>
            <a:r>
              <a:rPr lang="it-IT" dirty="0"/>
              <a:t>tutto indipendenti (come, ad esempio, l'inquinamento di un corso d'acqua da parte di diversi imprenditori trasgressori), nei quali è parso opportuno che il risultato complessivo finale non fosse ripagato per intero secondo la casualità del soggetto economicamente solvibile.</a:t>
            </a: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7978037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lnSpcReduction="1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b="1" u="sng" dirty="0"/>
              <a:t>Se questa è la ratio della norma di limitazione della responsabilità, essa non può operare pure nei casi di condotta unitaria</a:t>
            </a:r>
            <a:r>
              <a:rPr lang="it-IT" dirty="0"/>
              <a:t>, risultante dalla combinazione, quale indispensabili antefatti causali tra loro avvinti da inscindibili e reciproci nessi di consequenzialità, delle azioni colpose o dolose concorrenti di più persone: alle quali ultime sia quella complessiva condotta che quell'unitario danno allora andranno altrettanto unitariamente ascritti, in persistente applicazione - o, se sì vuole, in non limitata applicazione o non estesa esclusione - della regola generale.</a:t>
            </a: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1286280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92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E </a:t>
            </a:r>
            <a:r>
              <a:rPr lang="it-IT" b="1" u="sng" dirty="0"/>
              <a:t>la limitazione di responsabilità in esame va allora circoscritta ai casi in cui le condotte causative dell'unitario evento di danno siano differenti e tra loro indipendenti</a:t>
            </a:r>
            <a:r>
              <a:rPr lang="it-IT" dirty="0"/>
              <a:t>; al contrario, ove l'unitario evento di danno sia causato non da una pluralità di condotte autonome od indipendenti, ma da una altrettanto unitaria condotta colposa o dolosa, però indissolubilmente ascrivibile a più soggetti tra loro indifferenziatamente e quindi a condotte concorrenti in senso stretto, può riprendere applicazione - o non soffrire la limitazione speciale suddetta -la regola generale dell'art. 2055 cod. civ., che pone appunto in via generalissima i criteri di imputazione degli effetti di una condotta complessiva ed inscindibile nelle componenti delle azioni od omissioni di più soggetti.</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8795293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E tanto avviene nella specie, in cui </a:t>
            </a:r>
            <a:r>
              <a:rPr lang="it-IT" b="1" u="sng" dirty="0"/>
              <a:t>l'attività estrattiva illegittima, protratta nel tempo, è da ascriversi appunto alla società, </a:t>
            </a:r>
            <a:r>
              <a:rPr lang="it-IT" dirty="0"/>
              <a:t>quale centro di imputazione della volontà di procedere a quelle attività, </a:t>
            </a:r>
            <a:r>
              <a:rPr lang="it-IT" b="1" u="sng" dirty="0"/>
              <a:t>a chi - quale legale rappresentante - in essa ne ha determinato e concretato le scelte e a chi, ponendo in essere i lavori, ha materialmente reso possibile gli episodi di depredazione della sponda del Po </a:t>
            </a:r>
            <a:r>
              <a:rPr lang="it-IT" dirty="0"/>
              <a:t>in cui l'illiceità dell'attività estrattiva si è concretata.</a:t>
            </a:r>
          </a:p>
          <a:p>
            <a:pPr marL="0" indent="0" algn="just">
              <a:buNone/>
            </a:pP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6265315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850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a:t>E' stata fatta, quindi, corretta applicazione del seguente principio di diritto: </a:t>
            </a:r>
            <a:r>
              <a:rPr lang="it-IT" b="1" u="sng" dirty="0"/>
              <a:t>in materia di responsabilità per danno ambientale</a:t>
            </a:r>
            <a:r>
              <a:rPr lang="it-IT" dirty="0"/>
              <a:t>, </a:t>
            </a:r>
            <a:r>
              <a:rPr lang="it-IT" b="1" u="sng" dirty="0"/>
              <a:t>la regola </a:t>
            </a:r>
            <a:r>
              <a:rPr lang="it-IT" dirty="0"/>
              <a:t>(prevista dal </a:t>
            </a:r>
            <a:r>
              <a:rPr lang="it-IT" dirty="0" err="1"/>
              <a:t>D.Lgs.</a:t>
            </a:r>
            <a:r>
              <a:rPr lang="it-IT" dirty="0"/>
              <a:t> 3 aprile 2006, n. 152, art. 311, comma 3, penultimo periodo nel testo modificato - da ultimo - dalla L. 6 agosto 2013, n. 97, art. 25) </a:t>
            </a:r>
            <a:r>
              <a:rPr lang="it-IT" b="1" u="sng" dirty="0"/>
              <a:t>per la quale "nei casi di concorso nello stesso evento di danno, ciascuno risponde nei limiti della propria responsabilità personale", mirando ad evitare la responsabilità anche per fatti altrui, opera nei casi di plurime condotte indipendenti e non anche in caso di azioni od omissioni concorrenti in senso stretto alla concretizzazione di una unitaria condotta di danneggiamento dell'ambiente, quando siano tutte tra loro avvinte quali indispensabili antefatti causali di questa</a:t>
            </a:r>
            <a:r>
              <a:rPr lang="it-IT" dirty="0"/>
              <a:t>: con la conseguenza che, in tale ultima ipotesi, non soffre imitazione la regola generale dell'art. 2055 cod. civ. in tema di responsabilità di ciascun coautore della condotta per l'intero danno causato.</a:t>
            </a:r>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2536506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b="1" dirty="0"/>
              <a:t>PROFILI DI RESPONSABILITA’ CIVILE DEL DANNO AMBIENTALE</a:t>
            </a:r>
            <a:endParaRPr lang="it-IT" sz="3200" dirty="0"/>
          </a:p>
        </p:txBody>
      </p:sp>
      <p:sp>
        <p:nvSpPr>
          <p:cNvPr id="3" name="Segnaposto contenuto 2"/>
          <p:cNvSpPr>
            <a:spLocks noGrp="1"/>
          </p:cNvSpPr>
          <p:nvPr>
            <p:ph idx="1"/>
          </p:nvPr>
        </p:nvSpPr>
        <p:spPr>
          <a:xfrm>
            <a:off x="838200" y="1556951"/>
            <a:ext cx="10515600" cy="4620012"/>
          </a:xfrm>
        </p:spPr>
        <p:txBody>
          <a:bodyPr>
            <a:normAutofit fontScale="92500" lnSpcReduction="20000"/>
          </a:bodyPr>
          <a:lstStyle/>
          <a:p>
            <a:pPr marL="0" indent="0" algn="ctr">
              <a:buNone/>
            </a:pPr>
            <a:r>
              <a:rPr lang="it-IT" dirty="0" smtClean="0"/>
              <a:t>CORTE DI CASSAZIONE – SEZ. III^</a:t>
            </a:r>
          </a:p>
          <a:p>
            <a:pPr marL="0" indent="0" algn="ctr">
              <a:buNone/>
            </a:pPr>
            <a:r>
              <a:rPr lang="it-IT" dirty="0" smtClean="0"/>
              <a:t>N. 9012-9013 del 06  Maggio 2015</a:t>
            </a:r>
          </a:p>
          <a:p>
            <a:pPr marL="0" indent="0" algn="ctr">
              <a:buNone/>
            </a:pPr>
            <a:endParaRPr lang="it-IT" dirty="0" smtClean="0"/>
          </a:p>
          <a:p>
            <a:pPr marL="0" indent="0" algn="just">
              <a:buNone/>
            </a:pPr>
            <a:r>
              <a:rPr lang="it-IT" dirty="0" smtClean="0"/>
              <a:t>Sulla prescrizione è stato poi affermato il seguente principio di diritto:</a:t>
            </a:r>
          </a:p>
          <a:p>
            <a:pPr marL="0" indent="0" algn="just">
              <a:buNone/>
            </a:pPr>
            <a:r>
              <a:rPr lang="it-IT" dirty="0" smtClean="0"/>
              <a:t>«in </a:t>
            </a:r>
            <a:r>
              <a:rPr lang="it-IT" dirty="0"/>
              <a:t>materia di danno </a:t>
            </a:r>
            <a:r>
              <a:rPr lang="it-IT" dirty="0" smtClean="0"/>
              <a:t>ambientale (trattandosi di illecito permanente attesa la persistenza nel tempo della condotta di mantenimento del sito ambientale in condizioni di depredazione o diminuzione), </a:t>
            </a:r>
            <a:r>
              <a:rPr lang="it-IT" dirty="0"/>
              <a:t>la condotta antigiuridica consiste nel mantenimento dell'ambiente nelle condizioni di danneggiamento e pertanto </a:t>
            </a:r>
            <a:r>
              <a:rPr lang="it-IT" b="1" u="sng" dirty="0"/>
              <a:t>il termine prescrizionale dell'azione di risarcimento non inizia a decorrere se non da quando tali condizioni sono state volontariamente eliminate dal danneggiante o tale condotta è stata resa impossibile dalla perdita incolpevole della disponibilità del bene da parte del danneggiante </a:t>
            </a:r>
            <a:r>
              <a:rPr lang="it-IT" b="1" u="sng" dirty="0" smtClean="0"/>
              <a:t>medesimo</a:t>
            </a:r>
            <a:r>
              <a:rPr lang="it-IT" dirty="0" smtClean="0"/>
              <a:t>».</a:t>
            </a:r>
            <a:endParaRPr lang="it-IT" dirty="0"/>
          </a:p>
          <a:p>
            <a:pPr marL="0" indent="0" algn="just">
              <a:buNone/>
            </a:pPr>
            <a:endParaRPr lang="it-IT" dirty="0"/>
          </a:p>
          <a:p>
            <a:pPr marL="0" indent="0" algn="just">
              <a:buNone/>
            </a:pPr>
            <a:endParaRPr lang="it-IT" dirty="0" smtClean="0"/>
          </a:p>
          <a:p>
            <a:pPr marL="0" indent="0" algn="just">
              <a:buNone/>
            </a:pPr>
            <a:endParaRPr lang="it-IT" dirty="0" smtClean="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0643632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92339" y="231820"/>
            <a:ext cx="9207321" cy="1593805"/>
          </a:xfrm>
        </p:spPr>
        <p:txBody>
          <a:bodyPr>
            <a:normAutofit fontScale="90000"/>
          </a:bodyPr>
          <a:lstStyle/>
          <a:p>
            <a:pPr algn="ctr"/>
            <a:r>
              <a:rPr lang="it-IT" b="1" dirty="0" smtClean="0"/>
              <a:t/>
            </a:r>
            <a:br>
              <a:rPr lang="it-IT" b="1" dirty="0" smtClean="0"/>
            </a:br>
            <a:r>
              <a:rPr lang="it-IT" sz="4900" b="1" dirty="0" smtClean="0"/>
              <a:t>PROFILI </a:t>
            </a:r>
            <a:r>
              <a:rPr lang="it-IT" sz="4900" b="1" dirty="0"/>
              <a:t>DI </a:t>
            </a:r>
            <a:r>
              <a:rPr lang="it-IT" sz="4800" b="1" dirty="0"/>
              <a:t>RESPONSABILITA</a:t>
            </a:r>
            <a:r>
              <a:rPr lang="it-IT" sz="4900" b="1" dirty="0" smtClean="0"/>
              <a:t>’ </a:t>
            </a:r>
            <a:r>
              <a:rPr lang="it-IT" sz="4900" b="1" dirty="0"/>
              <a:t>CIVILE DEL DANNO </a:t>
            </a:r>
            <a:r>
              <a:rPr lang="it-IT" sz="4900" b="1" dirty="0" smtClean="0"/>
              <a:t>AMBIENTALE</a:t>
            </a:r>
            <a:r>
              <a:rPr lang="it-IT" b="1" u="sng" dirty="0" smtClean="0"/>
              <a:t/>
            </a:r>
            <a:br>
              <a:rPr lang="it-IT" b="1" u="sng" dirty="0" smtClean="0"/>
            </a:br>
            <a:endParaRPr lang="it-IT" dirty="0"/>
          </a:p>
        </p:txBody>
      </p:sp>
      <p:sp>
        <p:nvSpPr>
          <p:cNvPr id="3" name="Segnaposto contenuto 2"/>
          <p:cNvSpPr>
            <a:spLocks noGrp="1"/>
          </p:cNvSpPr>
          <p:nvPr>
            <p:ph idx="1"/>
          </p:nvPr>
        </p:nvSpPr>
        <p:spPr>
          <a:xfrm>
            <a:off x="838200" y="1825625"/>
            <a:ext cx="10515600" cy="4093860"/>
          </a:xfrm>
        </p:spPr>
        <p:txBody>
          <a:bodyPr>
            <a:normAutofit fontScale="92500" lnSpcReduction="10000"/>
          </a:bodyPr>
          <a:lstStyle/>
          <a:p>
            <a:pPr marL="0" indent="0" algn="ctr">
              <a:buNone/>
            </a:pPr>
            <a:r>
              <a:rPr lang="it-IT" b="1" u="sng" dirty="0"/>
              <a:t>LEGITTIMATI ATTIVI</a:t>
            </a:r>
            <a:endParaRPr lang="it-IT" b="1" dirty="0" smtClean="0"/>
          </a:p>
          <a:p>
            <a:pPr marL="0" indent="0" algn="just">
              <a:buNone/>
            </a:pPr>
            <a:endParaRPr lang="it-IT" sz="2600" dirty="0" smtClean="0"/>
          </a:p>
          <a:p>
            <a:pPr marL="0" indent="0" algn="just">
              <a:buNone/>
            </a:pPr>
            <a:r>
              <a:rPr lang="it-IT" sz="2600" dirty="0" smtClean="0"/>
              <a:t>Oggi, dopo le riforme Legislative, </a:t>
            </a:r>
            <a:r>
              <a:rPr lang="it-IT" sz="2600" b="1" u="sng" dirty="0" smtClean="0"/>
              <a:t>unico legittimato a proporre azione di risarcimento del c.d. danno ambientale è il Ministero dell’Ambiente e della tutela del territorio e del mare</a:t>
            </a:r>
            <a:r>
              <a:rPr lang="it-IT" sz="2600" dirty="0" smtClean="0"/>
              <a:t>, che può agire, alternativamente, in via amministrativa (vedi azione di prevenzione e ripristino ambientale ex artt. 304, 305 e 306 ed il potere di adottare l’ordinanza ex artt. 312 e 313) oppure in via giudiziaria (costituendosi anche parte civile nel processo penale).</a:t>
            </a:r>
          </a:p>
          <a:p>
            <a:pPr marL="0" indent="0" algn="just">
              <a:buNone/>
            </a:pPr>
            <a:endParaRPr lang="it-IT" sz="2600" dirty="0"/>
          </a:p>
          <a:p>
            <a:pPr marL="0" indent="0" algn="just">
              <a:buNone/>
            </a:pPr>
            <a:r>
              <a:rPr lang="it-IT" sz="2600" dirty="0" smtClean="0"/>
              <a:t>L’alternatività della scelta è ribadita dall’art. 315, che stabilisce l’</a:t>
            </a:r>
            <a:r>
              <a:rPr lang="it-IT" sz="2600" dirty="0" err="1" smtClean="0"/>
              <a:t>improseguibilità</a:t>
            </a:r>
            <a:r>
              <a:rPr lang="it-IT" sz="2600" dirty="0" smtClean="0"/>
              <a:t> dell’azione giudiziaria in caso di adozione dell’ordinanza ministeriale ex art. 313.</a:t>
            </a:r>
          </a:p>
          <a:p>
            <a:pPr marL="0" indent="0">
              <a:buNone/>
            </a:pPr>
            <a:endParaRPr lang="it-IT" sz="2600" dirty="0" smtClean="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484085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679622" y="1878226"/>
            <a:ext cx="10787448" cy="4163799"/>
          </a:xfrm>
        </p:spPr>
        <p:txBody>
          <a:bodyPr>
            <a:normAutofit fontScale="70000" lnSpcReduction="20000"/>
          </a:bodyPr>
          <a:lstStyle/>
          <a:p>
            <a:pPr marL="0" indent="0">
              <a:buNone/>
            </a:pPr>
            <a:r>
              <a:rPr lang="it-IT" b="1" dirty="0" smtClean="0"/>
              <a:t>Art</a:t>
            </a:r>
            <a:r>
              <a:rPr lang="it-IT" b="1" dirty="0"/>
              <a:t>. 300 </a:t>
            </a:r>
            <a:r>
              <a:rPr lang="it-IT" b="1" dirty="0" smtClean="0"/>
              <a:t>(Danno </a:t>
            </a:r>
            <a:r>
              <a:rPr lang="it-IT" b="1" dirty="0"/>
              <a:t>ambientale)</a:t>
            </a:r>
            <a:endParaRPr lang="it-IT" dirty="0"/>
          </a:p>
          <a:p>
            <a:pPr marL="0" indent="0" algn="just">
              <a:buNone/>
            </a:pPr>
            <a:r>
              <a:rPr lang="it-IT" dirty="0" smtClean="0"/>
              <a:t>1</a:t>
            </a:r>
            <a:r>
              <a:rPr lang="it-IT" dirty="0"/>
              <a:t>. </a:t>
            </a:r>
            <a:r>
              <a:rPr lang="it-IT" b="1" u="sng" dirty="0"/>
              <a:t>E' danno ambientale qualsiasi deterioramento significativo e misurabile, diretto o indiretto, di una risorsa naturale o dell'utilità assicurata da quest'ultima</a:t>
            </a:r>
            <a:r>
              <a:rPr lang="it-IT" dirty="0"/>
              <a:t>.</a:t>
            </a:r>
          </a:p>
          <a:p>
            <a:pPr marL="0" indent="0" algn="just">
              <a:buNone/>
            </a:pPr>
            <a:r>
              <a:rPr lang="it-IT" dirty="0"/>
              <a:t>2. Ai sensi della direttiva 2004/35/CE costituisce danno ambientale il deterioramento, in confronto alle condizioni originarie, provocato:</a:t>
            </a:r>
          </a:p>
          <a:p>
            <a:pPr marL="0" indent="0" algn="just">
              <a:buNone/>
            </a:pPr>
            <a:r>
              <a:rPr lang="it-IT" dirty="0" smtClean="0"/>
              <a:t>	a</a:t>
            </a:r>
            <a:r>
              <a:rPr lang="it-IT" dirty="0"/>
              <a:t>) alle specie e agli habitat naturali </a:t>
            </a:r>
            <a:r>
              <a:rPr lang="it-IT" dirty="0" smtClean="0"/>
              <a:t>(flora e fauna selvatiche, ecc.) …</a:t>
            </a:r>
            <a:endParaRPr lang="it-IT" dirty="0"/>
          </a:p>
          <a:p>
            <a:pPr marL="0" indent="0" algn="just">
              <a:buNone/>
            </a:pPr>
            <a:r>
              <a:rPr lang="it-IT" dirty="0" smtClean="0"/>
              <a:t>	b</a:t>
            </a:r>
            <a:r>
              <a:rPr lang="it-IT" dirty="0"/>
              <a:t>) alle acque interne, mediante azioni che incidano in mode significativamente negativo sullo stato </a:t>
            </a:r>
            <a:r>
              <a:rPr lang="it-IT" dirty="0" smtClean="0"/>
              <a:t> ecologico</a:t>
            </a:r>
            <a:r>
              <a:rPr lang="it-IT" dirty="0"/>
              <a:t>, chimico e/o quantitativo oppure sul potenziale ecologico delle acque </a:t>
            </a:r>
            <a:r>
              <a:rPr lang="it-IT" dirty="0" smtClean="0"/>
              <a:t>interessate …</a:t>
            </a:r>
            <a:endParaRPr lang="it-IT" dirty="0"/>
          </a:p>
          <a:p>
            <a:pPr marL="0" indent="0" algn="just">
              <a:buNone/>
            </a:pPr>
            <a:r>
              <a:rPr lang="it-IT" dirty="0"/>
              <a:t>	</a:t>
            </a:r>
            <a:r>
              <a:rPr lang="it-IT" dirty="0" smtClean="0"/>
              <a:t>c</a:t>
            </a:r>
            <a:r>
              <a:rPr lang="it-IT" dirty="0"/>
              <a:t>) alle acque costiere ed a quelle ricomprese nel mare territoriale mediante le azioni suddette, </a:t>
            </a:r>
            <a:r>
              <a:rPr lang="it-IT" dirty="0" smtClean="0"/>
              <a:t>anche se svolte </a:t>
            </a:r>
            <a:r>
              <a:rPr lang="it-IT" dirty="0"/>
              <a:t>in acque internazionali;</a:t>
            </a:r>
          </a:p>
          <a:p>
            <a:pPr marL="0" indent="0" algn="just">
              <a:buNone/>
            </a:pPr>
            <a:r>
              <a:rPr lang="it-IT" dirty="0" smtClean="0"/>
              <a:t>	d</a:t>
            </a:r>
            <a:r>
              <a:rPr lang="it-IT" dirty="0"/>
              <a:t>) al terreno, mediante qualsiasi contaminazione che crei un rischio significativo di effetti </a:t>
            </a:r>
            <a:r>
              <a:rPr lang="it-IT" dirty="0" smtClean="0"/>
              <a:t>nocivi, anche </a:t>
            </a:r>
            <a:r>
              <a:rPr lang="it-IT" dirty="0"/>
              <a:t>indiretti, sulla salute umana a seguito dell'introduzione nel suolo, sul suolo o nel sottosuolo di </a:t>
            </a:r>
            <a:r>
              <a:rPr lang="it-IT" dirty="0" smtClean="0"/>
              <a:t>sostanze</a:t>
            </a:r>
            <a:r>
              <a:rPr lang="it-IT" dirty="0"/>
              <a:t>, preparati, organismi o microrganismi nocivi per l'ambiente.</a:t>
            </a:r>
          </a:p>
          <a:p>
            <a:pPr algn="just"/>
            <a:endParaRPr lang="it-IT" dirty="0"/>
          </a:p>
        </p:txBody>
      </p:sp>
      <p:sp>
        <p:nvSpPr>
          <p:cNvPr id="5" name="Text Box 3"/>
          <p:cNvSpPr txBox="1">
            <a:spLocks noChangeArrowheads="1"/>
          </p:cNvSpPr>
          <p:nvPr/>
        </p:nvSpPr>
        <p:spPr bwMode="auto">
          <a:xfrm>
            <a:off x="3191021" y="6042026"/>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56425317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92339" y="231820"/>
            <a:ext cx="9207321" cy="1593805"/>
          </a:xfrm>
        </p:spPr>
        <p:txBody>
          <a:bodyPr>
            <a:normAutofit fontScale="90000"/>
          </a:bodyPr>
          <a:lstStyle/>
          <a:p>
            <a:pPr algn="ctr"/>
            <a:r>
              <a:rPr lang="it-IT" b="1" dirty="0" smtClean="0"/>
              <a:t/>
            </a:r>
            <a:br>
              <a:rPr lang="it-IT" b="1" dirty="0" smtClean="0"/>
            </a:br>
            <a:r>
              <a:rPr lang="it-IT" sz="4900" b="1" dirty="0" smtClean="0"/>
              <a:t>PROFILI </a:t>
            </a:r>
            <a:r>
              <a:rPr lang="it-IT" sz="4900" b="1" dirty="0"/>
              <a:t>DI </a:t>
            </a:r>
            <a:r>
              <a:rPr lang="it-IT" sz="4800" b="1" dirty="0"/>
              <a:t>RESPONSABILITA</a:t>
            </a:r>
            <a:r>
              <a:rPr lang="it-IT" sz="4900" b="1" dirty="0" smtClean="0"/>
              <a:t>’ </a:t>
            </a:r>
            <a:r>
              <a:rPr lang="it-IT" sz="4900" b="1" dirty="0"/>
              <a:t>CIVILE DEL DANNO </a:t>
            </a:r>
            <a:r>
              <a:rPr lang="it-IT" sz="4900" b="1" dirty="0" smtClean="0"/>
              <a:t>AMBIENTALE</a:t>
            </a:r>
            <a:r>
              <a:rPr lang="it-IT" b="1" u="sng" dirty="0" smtClean="0"/>
              <a:t/>
            </a:r>
            <a:br>
              <a:rPr lang="it-IT" b="1" u="sng" dirty="0" smtClean="0"/>
            </a:br>
            <a:endParaRPr lang="it-IT" dirty="0"/>
          </a:p>
        </p:txBody>
      </p:sp>
      <p:sp>
        <p:nvSpPr>
          <p:cNvPr id="3" name="Segnaposto contenuto 2"/>
          <p:cNvSpPr>
            <a:spLocks noGrp="1"/>
          </p:cNvSpPr>
          <p:nvPr>
            <p:ph idx="1"/>
          </p:nvPr>
        </p:nvSpPr>
        <p:spPr>
          <a:xfrm>
            <a:off x="838200" y="1825625"/>
            <a:ext cx="10515600" cy="4093860"/>
          </a:xfrm>
        </p:spPr>
        <p:txBody>
          <a:bodyPr>
            <a:normAutofit fontScale="85000" lnSpcReduction="20000"/>
          </a:bodyPr>
          <a:lstStyle/>
          <a:p>
            <a:pPr marL="0" indent="0" algn="ctr">
              <a:buNone/>
            </a:pPr>
            <a:r>
              <a:rPr lang="it-IT" b="1" u="sng" dirty="0"/>
              <a:t>LEGITTIMATI ATTIVI</a:t>
            </a:r>
            <a:endParaRPr lang="it-IT" b="1" dirty="0" smtClean="0"/>
          </a:p>
          <a:p>
            <a:pPr marL="0" indent="0" algn="just">
              <a:buNone/>
            </a:pPr>
            <a:endParaRPr lang="it-IT" sz="2600" dirty="0" smtClean="0"/>
          </a:p>
          <a:p>
            <a:pPr marL="0" indent="0" algn="just">
              <a:buNone/>
            </a:pPr>
            <a:r>
              <a:rPr lang="it-IT" sz="2600" dirty="0" smtClean="0"/>
              <a:t>Legittimità costituzionale di tale scelta ?</a:t>
            </a:r>
          </a:p>
          <a:p>
            <a:pPr marL="0" indent="0" algn="just">
              <a:buNone/>
            </a:pPr>
            <a:endParaRPr lang="it-IT" sz="2600" dirty="0"/>
          </a:p>
          <a:p>
            <a:pPr marL="0" indent="0" algn="just">
              <a:buNone/>
            </a:pPr>
            <a:r>
              <a:rPr lang="it-IT" sz="2600" dirty="0" smtClean="0"/>
              <a:t>Ordinanza del Tribunale di Lanusei del 13.02.2015, con la quale è stata rimessa la questione della legittimità costituzionale dell’art. 311, primo comma, del Codice dell’Ambiente, nella parte in cui attribuisce al </a:t>
            </a:r>
            <a:r>
              <a:rPr lang="it-IT" sz="2600" b="1" u="sng" dirty="0" smtClean="0"/>
              <a:t>Ministero dell’Ambiente e della tutela del territorio e del mare</a:t>
            </a:r>
            <a:r>
              <a:rPr lang="it-IT" sz="2600" dirty="0" smtClean="0"/>
              <a:t> e per esso allo Stato la legittimazione all’esercizio dell’azione per il risarcimento del danno ambientale escludendo la legittimazione concorrente o sostitutiva della Regione e degli enti locali sul cui territorio si è verificato il danno, in relazione agli artt. 2, 3, 9, 24 e 32 della Costituzione ed al parametro della ragionevolezza.</a:t>
            </a:r>
          </a:p>
          <a:p>
            <a:pPr marL="0" indent="0">
              <a:buNone/>
            </a:pPr>
            <a:endParaRPr lang="it-IT" sz="2600" dirty="0" smtClean="0"/>
          </a:p>
          <a:p>
            <a:pPr marL="0" indent="0">
              <a:buNone/>
            </a:pPr>
            <a:r>
              <a:rPr lang="it-IT" sz="2600" dirty="0" smtClean="0"/>
              <a:t>Corte Costituzionale ??</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21251681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92339" y="231820"/>
            <a:ext cx="9207321" cy="1593805"/>
          </a:xfrm>
        </p:spPr>
        <p:txBody>
          <a:bodyPr>
            <a:normAutofit fontScale="90000"/>
          </a:bodyPr>
          <a:lstStyle/>
          <a:p>
            <a:pPr algn="ctr"/>
            <a:r>
              <a:rPr lang="it-IT" b="1" dirty="0" smtClean="0"/>
              <a:t/>
            </a:r>
            <a:br>
              <a:rPr lang="it-IT" b="1" dirty="0" smtClean="0"/>
            </a:br>
            <a:r>
              <a:rPr lang="it-IT" sz="4900" b="1" dirty="0" smtClean="0"/>
              <a:t>PROFILI </a:t>
            </a:r>
            <a:r>
              <a:rPr lang="it-IT" sz="4900" b="1" dirty="0"/>
              <a:t>DI </a:t>
            </a:r>
            <a:r>
              <a:rPr lang="it-IT" sz="4800" b="1" dirty="0"/>
              <a:t>RESPONSABILITA</a:t>
            </a:r>
            <a:r>
              <a:rPr lang="it-IT" sz="4900" b="1" dirty="0" smtClean="0"/>
              <a:t>’ </a:t>
            </a:r>
            <a:r>
              <a:rPr lang="it-IT" sz="4900" b="1" dirty="0"/>
              <a:t>CIVILE DEL DANNO </a:t>
            </a:r>
            <a:r>
              <a:rPr lang="it-IT" sz="4900" b="1" dirty="0" smtClean="0"/>
              <a:t>AMBIENTALE</a:t>
            </a:r>
            <a:r>
              <a:rPr lang="it-IT" b="1" u="sng" dirty="0" smtClean="0"/>
              <a:t/>
            </a:r>
            <a:br>
              <a:rPr lang="it-IT" b="1" u="sng" dirty="0" smtClean="0"/>
            </a:br>
            <a:endParaRPr lang="it-IT" dirty="0"/>
          </a:p>
        </p:txBody>
      </p:sp>
      <p:sp>
        <p:nvSpPr>
          <p:cNvPr id="3" name="Segnaposto contenuto 2"/>
          <p:cNvSpPr>
            <a:spLocks noGrp="1"/>
          </p:cNvSpPr>
          <p:nvPr>
            <p:ph idx="1"/>
          </p:nvPr>
        </p:nvSpPr>
        <p:spPr>
          <a:xfrm>
            <a:off x="838200" y="1825625"/>
            <a:ext cx="10515600" cy="4093860"/>
          </a:xfrm>
        </p:spPr>
        <p:txBody>
          <a:bodyPr>
            <a:normAutofit/>
          </a:bodyPr>
          <a:lstStyle/>
          <a:p>
            <a:pPr marL="0" indent="0" algn="ctr">
              <a:buNone/>
            </a:pPr>
            <a:r>
              <a:rPr lang="it-IT" b="1" u="sng" dirty="0"/>
              <a:t>LEGITTIMATI ATTIVI</a:t>
            </a:r>
            <a:endParaRPr lang="it-IT" b="1" dirty="0" smtClean="0"/>
          </a:p>
          <a:p>
            <a:pPr marL="0" indent="0" algn="just">
              <a:buNone/>
            </a:pPr>
            <a:endParaRPr lang="it-IT" sz="2600" dirty="0" smtClean="0"/>
          </a:p>
          <a:p>
            <a:pPr marL="0" indent="0" algn="just">
              <a:buNone/>
            </a:pPr>
            <a:r>
              <a:rPr lang="it-IT" sz="2600" b="1" u="sng" dirty="0" smtClean="0"/>
              <a:t>Tutti gli altri soggetti</a:t>
            </a:r>
            <a:r>
              <a:rPr lang="it-IT" sz="2600" dirty="0" smtClean="0"/>
              <a:t>, singoli o associati, (persone fisiche o giuridiche, pubbliche o private), ivi compresi gli enti pubblici territoriali e le regioni, </a:t>
            </a:r>
            <a:r>
              <a:rPr lang="it-IT" sz="2600" b="1" u="sng" dirty="0" smtClean="0"/>
              <a:t>potranno comunque agire, ex art. 2043 c.c. e seguenti, per ottenere il risarcimento di qualsiasi danno patrimoniale e/o non patrimoniale, ulteriore e concreto</a:t>
            </a:r>
            <a:r>
              <a:rPr lang="it-IT" sz="2600" dirty="0" smtClean="0"/>
              <a:t>, che abbiano dato prova di aver subito dalla medesima condotta lesiva o anche dall’inerzia dello Stato nell’opera di prevenzione (vedi art. 310 primo comma)</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1935447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smtClean="0"/>
              <a:t>Vigono le comuni regole in materia di risarcimento dei danni (patrimoniali e non patrimoniali).</a:t>
            </a:r>
          </a:p>
          <a:p>
            <a:pPr marL="0" indent="0" algn="just">
              <a:buNone/>
            </a:pPr>
            <a:r>
              <a:rPr lang="it-IT" dirty="0" smtClean="0"/>
              <a:t>In siffatte ipotesi, all’interno del danno non patrimoniale, si potrebbero configurare diverse posizioni </a:t>
            </a:r>
            <a:r>
              <a:rPr lang="it-IT" dirty="0"/>
              <a:t>soggettive lese:</a:t>
            </a:r>
          </a:p>
          <a:p>
            <a:pPr marL="0" indent="0" algn="just">
              <a:buNone/>
            </a:pPr>
            <a:r>
              <a:rPr lang="it-IT" dirty="0">
                <a:sym typeface="Wingdings"/>
              </a:rPr>
              <a:t></a:t>
            </a:r>
            <a:r>
              <a:rPr lang="it-IT" dirty="0"/>
              <a:t> diritto soggettivo alla salute</a:t>
            </a:r>
          </a:p>
          <a:p>
            <a:pPr marL="0" indent="0" algn="just">
              <a:buNone/>
            </a:pPr>
            <a:r>
              <a:rPr lang="it-IT" dirty="0">
                <a:sym typeface="Wingdings"/>
              </a:rPr>
              <a:t></a:t>
            </a:r>
            <a:r>
              <a:rPr lang="it-IT" dirty="0"/>
              <a:t> diritto soggettivo all’ambiente salubre</a:t>
            </a:r>
          </a:p>
          <a:p>
            <a:pPr marL="0" indent="0" algn="just">
              <a:buNone/>
            </a:pPr>
            <a:r>
              <a:rPr lang="it-IT" dirty="0">
                <a:sym typeface="Wingdings"/>
              </a:rPr>
              <a:t></a:t>
            </a:r>
            <a:r>
              <a:rPr lang="it-IT" dirty="0"/>
              <a:t> diritto </a:t>
            </a:r>
            <a:r>
              <a:rPr lang="it-IT" dirty="0" smtClean="0"/>
              <a:t>soggettivo </a:t>
            </a:r>
            <a:r>
              <a:rPr lang="it-IT" dirty="0"/>
              <a:t>di proprietà</a:t>
            </a:r>
          </a:p>
          <a:p>
            <a:pPr marL="0" indent="0" algn="just">
              <a:buNone/>
            </a:pPr>
            <a:r>
              <a:rPr lang="it-IT" dirty="0">
                <a:sym typeface="Wingdings"/>
              </a:rPr>
              <a:t></a:t>
            </a:r>
            <a:r>
              <a:rPr lang="it-IT" dirty="0"/>
              <a:t> </a:t>
            </a:r>
            <a:r>
              <a:rPr lang="it-IT" dirty="0" smtClean="0"/>
              <a:t>diritto </a:t>
            </a:r>
            <a:r>
              <a:rPr lang="it-IT" dirty="0"/>
              <a:t>soggettivo alla vita privata</a:t>
            </a:r>
          </a:p>
          <a:p>
            <a:pPr marL="0" indent="0" algn="just">
              <a:buNone/>
            </a:pPr>
            <a:r>
              <a:rPr lang="it-IT" dirty="0">
                <a:sym typeface="Wingdings"/>
              </a:rPr>
              <a:t></a:t>
            </a:r>
            <a:r>
              <a:rPr lang="it-IT" dirty="0"/>
              <a:t> diritto soggettivo all’informazione ambientale</a:t>
            </a:r>
          </a:p>
          <a:p>
            <a:pPr algn="just">
              <a:buFont typeface="Wingdings"/>
              <a:buChar char="à"/>
            </a:pPr>
            <a:r>
              <a:rPr lang="it-IT" dirty="0" smtClean="0"/>
              <a:t>diritto </a:t>
            </a:r>
            <a:r>
              <a:rPr lang="it-IT" dirty="0"/>
              <a:t>soggettivo alla </a:t>
            </a:r>
            <a:r>
              <a:rPr lang="it-IT" dirty="0" smtClean="0"/>
              <a:t>vivibilità</a:t>
            </a:r>
          </a:p>
          <a:p>
            <a:pPr algn="just">
              <a:buFont typeface="Wingdings"/>
              <a:buChar char="à"/>
            </a:pPr>
            <a:r>
              <a:rPr lang="it-IT" dirty="0"/>
              <a:t>d</a:t>
            </a:r>
            <a:r>
              <a:rPr lang="it-IT" dirty="0" smtClean="0"/>
              <a:t>iritto alla libertà personale</a:t>
            </a:r>
            <a:endParaRPr lang="it-IT" dirty="0"/>
          </a:p>
          <a:p>
            <a:pPr marL="0" indent="0" algn="just">
              <a:buNone/>
            </a:pPr>
            <a:endParaRPr lang="it-IT" dirty="0"/>
          </a:p>
        </p:txBody>
      </p:sp>
      <p:sp>
        <p:nvSpPr>
          <p:cNvPr id="4" name="Text Box 3"/>
          <p:cNvSpPr txBox="1">
            <a:spLocks noChangeArrowheads="1"/>
          </p:cNvSpPr>
          <p:nvPr/>
        </p:nvSpPr>
        <p:spPr bwMode="auto">
          <a:xfrm>
            <a:off x="3191021" y="6070157"/>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7263171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lstStyle/>
          <a:p>
            <a:pPr marL="0" indent="0" algn="just">
              <a:buNone/>
            </a:pPr>
            <a:r>
              <a:rPr lang="it-IT" dirty="0" smtClean="0">
                <a:sym typeface="Wingdings"/>
              </a:rPr>
              <a:t></a:t>
            </a:r>
            <a:r>
              <a:rPr lang="it-IT" dirty="0" smtClean="0"/>
              <a:t> Art</a:t>
            </a:r>
            <a:r>
              <a:rPr lang="it-IT" dirty="0"/>
              <a:t>. 2 Cost. tutela </a:t>
            </a:r>
            <a:r>
              <a:rPr lang="it-IT" dirty="0" smtClean="0"/>
              <a:t>dei </a:t>
            </a:r>
            <a:r>
              <a:rPr lang="it-IT" dirty="0"/>
              <a:t>diritti inviolabili </a:t>
            </a:r>
            <a:r>
              <a:rPr lang="it-IT" dirty="0" smtClean="0"/>
              <a:t>dell’uomo</a:t>
            </a:r>
            <a:endParaRPr lang="it-IT" dirty="0"/>
          </a:p>
          <a:p>
            <a:pPr marL="0" indent="0" algn="just">
              <a:buNone/>
            </a:pPr>
            <a:r>
              <a:rPr lang="it-IT" dirty="0" smtClean="0">
                <a:sym typeface="Wingdings"/>
              </a:rPr>
              <a:t></a:t>
            </a:r>
            <a:r>
              <a:rPr lang="it-IT" dirty="0" smtClean="0"/>
              <a:t> </a:t>
            </a:r>
            <a:r>
              <a:rPr lang="it-IT" dirty="0"/>
              <a:t>Art. 3 Cost. diritto alla </a:t>
            </a:r>
            <a:r>
              <a:rPr lang="it-IT" dirty="0" smtClean="0"/>
              <a:t>personalità ed </a:t>
            </a:r>
            <a:r>
              <a:rPr lang="it-IT" dirty="0"/>
              <a:t>uguaglianza</a:t>
            </a:r>
          </a:p>
          <a:p>
            <a:pPr algn="just">
              <a:buFont typeface="Wingdings"/>
              <a:buChar char="à"/>
            </a:pPr>
            <a:r>
              <a:rPr lang="it-IT" dirty="0" smtClean="0"/>
              <a:t>Art</a:t>
            </a:r>
            <a:r>
              <a:rPr lang="it-IT" dirty="0"/>
              <a:t>. 9 Cost. tutela </a:t>
            </a:r>
            <a:r>
              <a:rPr lang="it-IT" dirty="0" smtClean="0"/>
              <a:t>il paesaggio ed il </a:t>
            </a:r>
            <a:r>
              <a:rPr lang="it-IT" dirty="0"/>
              <a:t>patrimonio storico ed </a:t>
            </a:r>
            <a:r>
              <a:rPr lang="it-IT" dirty="0" smtClean="0"/>
              <a:t>artistico</a:t>
            </a:r>
          </a:p>
          <a:p>
            <a:pPr algn="just">
              <a:buFont typeface="Wingdings"/>
              <a:buChar char="à"/>
            </a:pPr>
            <a:r>
              <a:rPr lang="it-IT" dirty="0" smtClean="0"/>
              <a:t>Art. 13 Cost. tutela della libertà personale</a:t>
            </a:r>
            <a:endParaRPr lang="it-IT" dirty="0"/>
          </a:p>
          <a:p>
            <a:pPr algn="just">
              <a:buFont typeface="Wingdings"/>
              <a:buChar char="à"/>
            </a:pPr>
            <a:r>
              <a:rPr lang="it-IT" dirty="0" smtClean="0"/>
              <a:t>Art</a:t>
            </a:r>
            <a:r>
              <a:rPr lang="it-IT" dirty="0"/>
              <a:t>. 32 Cost. diritto alla </a:t>
            </a:r>
            <a:r>
              <a:rPr lang="it-IT" dirty="0" smtClean="0"/>
              <a:t>salute</a:t>
            </a:r>
          </a:p>
          <a:p>
            <a:pPr algn="just">
              <a:buFont typeface="Wingdings"/>
              <a:buChar char="à"/>
            </a:pPr>
            <a:r>
              <a:rPr lang="it-IT" dirty="0" smtClean="0"/>
              <a:t>Art. 42 Cost. diritto di proprietà privata</a:t>
            </a:r>
            <a:endParaRPr lang="it-IT" dirty="0"/>
          </a:p>
          <a:p>
            <a:pPr marL="0" indent="0" algn="just">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26625370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lstStyle/>
          <a:p>
            <a:pPr marL="0" indent="0" algn="just">
              <a:buNone/>
            </a:pPr>
            <a:r>
              <a:rPr lang="it-IT" dirty="0" smtClean="0"/>
              <a:t>Ultima novità legislativa:</a:t>
            </a:r>
          </a:p>
          <a:p>
            <a:pPr marL="0" indent="0" algn="just">
              <a:buNone/>
            </a:pPr>
            <a:endParaRPr lang="it-IT" dirty="0"/>
          </a:p>
          <a:p>
            <a:pPr marL="0" indent="0" algn="just">
              <a:buNone/>
            </a:pPr>
            <a:r>
              <a:rPr lang="it-IT" dirty="0" smtClean="0"/>
              <a:t>Legge 22 Maggio 2015 n. 68</a:t>
            </a:r>
          </a:p>
          <a:p>
            <a:pPr marL="0" indent="0" algn="just">
              <a:buNone/>
            </a:pPr>
            <a:endParaRPr lang="it-IT" dirty="0"/>
          </a:p>
          <a:p>
            <a:pPr marL="0" indent="0" algn="just">
              <a:buNone/>
            </a:pPr>
            <a:r>
              <a:rPr lang="it-IT" dirty="0" smtClean="0"/>
              <a:t>Disposizioni in materia di delitti contro l’ambiente</a:t>
            </a:r>
          </a:p>
          <a:p>
            <a:pPr marL="0" indent="0" algn="just">
              <a:buNone/>
            </a:pP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0628602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lstStyle/>
          <a:p>
            <a:pPr marL="0" indent="0" algn="just">
              <a:buNone/>
            </a:pPr>
            <a:r>
              <a:rPr lang="it-IT" dirty="0" smtClean="0"/>
              <a:t>Introdotte nuove figure di reato:</a:t>
            </a:r>
          </a:p>
          <a:p>
            <a:pPr marL="0" indent="0" algn="just">
              <a:buNone/>
            </a:pPr>
            <a:endParaRPr lang="it-IT" dirty="0"/>
          </a:p>
          <a:p>
            <a:pPr algn="just">
              <a:buFontTx/>
              <a:buChar char="-"/>
            </a:pPr>
            <a:r>
              <a:rPr lang="it-IT" dirty="0" smtClean="0"/>
              <a:t>Da art. 452 bis ad art. 452 </a:t>
            </a:r>
            <a:r>
              <a:rPr lang="it-IT" dirty="0" err="1" smtClean="0"/>
              <a:t>terdecies</a:t>
            </a:r>
            <a:r>
              <a:rPr lang="it-IT" dirty="0" smtClean="0"/>
              <a:t> del Codice Penale;</a:t>
            </a:r>
          </a:p>
          <a:p>
            <a:pPr marL="0" indent="0" algn="just">
              <a:buNone/>
            </a:pPr>
            <a:endParaRPr lang="it-IT" dirty="0"/>
          </a:p>
          <a:p>
            <a:pPr marL="0" indent="0" algn="just">
              <a:buNone/>
            </a:pPr>
            <a:r>
              <a:rPr lang="it-IT" dirty="0" smtClean="0"/>
              <a:t>Nonché un’ultima parte al Codice dell’Ambiente «Parte sesta bis»:</a:t>
            </a:r>
          </a:p>
          <a:p>
            <a:pPr marL="0" indent="0" algn="just">
              <a:buNone/>
            </a:pPr>
            <a:endParaRPr lang="it-IT" dirty="0"/>
          </a:p>
          <a:p>
            <a:pPr marL="0" indent="0" algn="just">
              <a:buNone/>
            </a:pPr>
            <a:r>
              <a:rPr lang="it-IT" dirty="0" smtClean="0"/>
              <a:t>- Da art. 318 bis ad art. 318 </a:t>
            </a:r>
            <a:r>
              <a:rPr lang="it-IT" dirty="0" err="1" smtClean="0"/>
              <a:t>octies</a:t>
            </a: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7098694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lstStyle/>
          <a:p>
            <a:pPr marL="0" indent="0" algn="just">
              <a:buNone/>
            </a:pPr>
            <a:r>
              <a:rPr lang="it-IT" dirty="0" smtClean="0"/>
              <a:t>Nessuna novità sotto il profilo risarcitorio, anche perché gli artt. 318 bis e seguenti riguardano ipotesi di contravvenzioni in materia ambientale: «che non hanno cagionato danno o pericolo concreto e attuale di danno alle risorse ambientali, urbanistiche o paesaggistiche protette»</a:t>
            </a: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4289773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718485"/>
            <a:ext cx="10515600" cy="3458477"/>
          </a:xfrm>
        </p:spPr>
        <p:txBody>
          <a:bodyPr/>
          <a:lstStyle/>
          <a:p>
            <a:pPr marL="0" indent="0" algn="ctr">
              <a:buNone/>
            </a:pPr>
            <a:r>
              <a:rPr lang="it-IT" dirty="0" smtClean="0"/>
              <a:t>   </a:t>
            </a:r>
            <a:r>
              <a:rPr lang="it-IT" sz="4000" dirty="0" smtClean="0"/>
              <a:t>GRAZIE PER L’ATTENZIONE</a:t>
            </a:r>
            <a:endParaRPr lang="it-IT" sz="4000"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71821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a:xfrm>
            <a:off x="679622" y="1878226"/>
            <a:ext cx="10787448" cy="4163799"/>
          </a:xfrm>
        </p:spPr>
        <p:txBody>
          <a:bodyPr>
            <a:normAutofit/>
          </a:bodyPr>
          <a:lstStyle/>
          <a:p>
            <a:pPr marL="0" indent="0">
              <a:buNone/>
            </a:pPr>
            <a:r>
              <a:rPr lang="it-IT" b="1" dirty="0" smtClean="0"/>
              <a:t>Art</a:t>
            </a:r>
            <a:r>
              <a:rPr lang="it-IT" b="1" dirty="0"/>
              <a:t>. </a:t>
            </a:r>
            <a:r>
              <a:rPr lang="it-IT" b="1" dirty="0" smtClean="0"/>
              <a:t>301 (Attuazione del principio di precauzione)</a:t>
            </a:r>
            <a:endParaRPr lang="it-IT" dirty="0"/>
          </a:p>
          <a:p>
            <a:pPr marL="0" indent="0" algn="just">
              <a:buNone/>
            </a:pPr>
            <a:endParaRPr lang="it-IT" dirty="0" smtClean="0"/>
          </a:p>
          <a:p>
            <a:pPr marL="0" indent="0" algn="just">
              <a:buNone/>
            </a:pPr>
            <a:r>
              <a:rPr lang="it-IT" b="1" dirty="0" smtClean="0"/>
              <a:t>Art. 302 (Definizioni)</a:t>
            </a:r>
          </a:p>
          <a:p>
            <a:pPr marL="0" indent="0" algn="just">
              <a:buNone/>
            </a:pPr>
            <a:endParaRPr lang="it-IT" b="1" dirty="0"/>
          </a:p>
          <a:p>
            <a:pPr marL="0" indent="0" algn="just">
              <a:buNone/>
            </a:pPr>
            <a:r>
              <a:rPr lang="it-IT" b="1" dirty="0" smtClean="0"/>
              <a:t>Art. 303 (Esclusioni)</a:t>
            </a:r>
            <a:endParaRPr lang="it-IT" b="1" dirty="0"/>
          </a:p>
        </p:txBody>
      </p:sp>
      <p:sp>
        <p:nvSpPr>
          <p:cNvPr id="5" name="Text Box 3"/>
          <p:cNvSpPr txBox="1">
            <a:spLocks noChangeArrowheads="1"/>
          </p:cNvSpPr>
          <p:nvPr/>
        </p:nvSpPr>
        <p:spPr bwMode="auto">
          <a:xfrm>
            <a:off x="3191021" y="6042026"/>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409229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b="1" dirty="0" smtClean="0"/>
              <a:t>Titolo Secondo: Prevenzione e Ripristino ambientale (artt. 304-310)</a:t>
            </a:r>
          </a:p>
          <a:p>
            <a:pPr marL="0" indent="0" algn="just">
              <a:buNone/>
            </a:pPr>
            <a:r>
              <a:rPr lang="it-IT" b="1" dirty="0" smtClean="0"/>
              <a:t>Art</a:t>
            </a:r>
            <a:r>
              <a:rPr lang="it-IT" b="1" dirty="0"/>
              <a:t>. 304 (azione di prevenzione)</a:t>
            </a:r>
            <a:endParaRPr lang="it-IT" dirty="0"/>
          </a:p>
          <a:p>
            <a:pPr marL="0" indent="0" algn="just">
              <a:buNone/>
            </a:pPr>
            <a:r>
              <a:rPr lang="it-IT" dirty="0"/>
              <a:t>1. Quando un danno ambientale non si è ancora verificato, ma esiste una minaccia imminente che si verifichi, l'operatore interessato adotta, entro ventiquattro ore e a proprie spese, le necessarie misure di prevenzione e di messa in sicurezza.</a:t>
            </a:r>
          </a:p>
          <a:p>
            <a:pPr marL="0" indent="0" algn="just">
              <a:buNone/>
            </a:pPr>
            <a:r>
              <a:rPr lang="it-IT" dirty="0" smtClean="0"/>
              <a:t>[…]</a:t>
            </a:r>
            <a:endParaRPr lang="it-IT" dirty="0"/>
          </a:p>
          <a:p>
            <a:pPr marL="0" indent="0" algn="just">
              <a:buNone/>
            </a:pPr>
            <a:r>
              <a:rPr lang="it-IT" dirty="0"/>
              <a:t>3. II Ministro dell'ambiente e della tutela del territorio, in qualsiasi momento, ha facoltà di:</a:t>
            </a:r>
          </a:p>
          <a:p>
            <a:pPr marL="0" indent="0" algn="just">
              <a:buNone/>
            </a:pPr>
            <a:r>
              <a:rPr lang="it-IT" dirty="0" smtClean="0"/>
              <a:t>	a</a:t>
            </a:r>
            <a:r>
              <a:rPr lang="it-IT" dirty="0"/>
              <a:t>) chiedere all'operatore di fornire informazioni su qualsiasi minaccia </a:t>
            </a:r>
            <a:r>
              <a:rPr lang="it-IT" dirty="0" smtClean="0"/>
              <a:t>	imminente </a:t>
            </a:r>
            <a:r>
              <a:rPr lang="it-IT" dirty="0"/>
              <a:t>di danno ambientale o su casi sospetti di tale minaccia </a:t>
            </a:r>
            <a:r>
              <a:rPr lang="it-IT" dirty="0" smtClean="0"/>
              <a:t>	imminente</a:t>
            </a:r>
            <a:r>
              <a:rPr lang="it-IT" dirty="0"/>
              <a:t>;</a:t>
            </a:r>
          </a:p>
          <a:p>
            <a:pPr marL="0" indent="0" algn="just">
              <a:buNone/>
            </a:pPr>
            <a:r>
              <a:rPr lang="it-IT" dirty="0" smtClean="0"/>
              <a:t>	b</a:t>
            </a:r>
            <a:r>
              <a:rPr lang="it-IT" dirty="0"/>
              <a:t>) ordinare all'operatore di adottare le specifiche misure di prevenzione </a:t>
            </a:r>
            <a:r>
              <a:rPr lang="it-IT" dirty="0" smtClean="0"/>
              <a:t>	considerate </a:t>
            </a:r>
            <a:r>
              <a:rPr lang="it-IT" dirty="0"/>
              <a:t>necessarie, precisando le metodologie da seguire;</a:t>
            </a:r>
          </a:p>
          <a:p>
            <a:pPr marL="0" indent="0" algn="just">
              <a:buNone/>
            </a:pPr>
            <a:r>
              <a:rPr lang="it-IT" dirty="0" smtClean="0"/>
              <a:t>	c</a:t>
            </a:r>
            <a:r>
              <a:rPr lang="it-IT" dirty="0"/>
              <a:t>) adottare egli stesso le misure di prevenzione necessarie.</a:t>
            </a:r>
          </a:p>
          <a:p>
            <a:pPr algn="just"/>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378896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85351"/>
            <a:ext cx="10515600" cy="1505337"/>
          </a:xfrm>
        </p:spPr>
        <p:txBody>
          <a:bodyPr>
            <a:normAutofit/>
          </a:bodyPr>
          <a:lstStyle/>
          <a:p>
            <a:pPr algn="ctr"/>
            <a:r>
              <a:rPr lang="it-IT" sz="3600" b="1" dirty="0"/>
              <a:t>PROFILI DI RESPONSABILITA’ CIVILE DEL DANNO </a:t>
            </a:r>
            <a:r>
              <a:rPr lang="it-IT" sz="3600" b="1" dirty="0" smtClean="0"/>
              <a:t>AMBIENTALE</a:t>
            </a:r>
            <a:endParaRPr lang="it-IT" sz="3600" dirty="0"/>
          </a:p>
        </p:txBody>
      </p:sp>
      <p:sp>
        <p:nvSpPr>
          <p:cNvPr id="3" name="Segnaposto contenuto 2"/>
          <p:cNvSpPr>
            <a:spLocks noGrp="1"/>
          </p:cNvSpPr>
          <p:nvPr>
            <p:ph idx="1"/>
          </p:nvPr>
        </p:nvSpPr>
        <p:spPr>
          <a:xfrm>
            <a:off x="232718" y="1297460"/>
            <a:ext cx="11726563" cy="4681795"/>
          </a:xfrm>
        </p:spPr>
        <p:txBody>
          <a:bodyPr>
            <a:noAutofit/>
          </a:bodyPr>
          <a:lstStyle/>
          <a:p>
            <a:pPr marL="0" indent="0" algn="just">
              <a:buNone/>
            </a:pPr>
            <a:r>
              <a:rPr lang="it-IT" sz="1600" b="1" dirty="0" smtClean="0"/>
              <a:t>Art</a:t>
            </a:r>
            <a:r>
              <a:rPr lang="it-IT" sz="1600" b="1" dirty="0"/>
              <a:t>. </a:t>
            </a:r>
            <a:r>
              <a:rPr lang="it-IT" sz="1600" b="1" dirty="0" smtClean="0"/>
              <a:t>305 (Ripristino ambientale)</a:t>
            </a:r>
            <a:endParaRPr lang="it-IT" sz="1600" dirty="0"/>
          </a:p>
          <a:p>
            <a:pPr marL="0" indent="0" algn="just">
              <a:buNone/>
            </a:pPr>
            <a:r>
              <a:rPr lang="it-IT" sz="1600" dirty="0"/>
              <a:t>1.  Quando si è verificato un danno ambientale, l'operatore deve comunicare senza indugio tutti gli aspetti pertinenti della situazione alle autorità di cui all'articolo 304, con gli effetti ivi previsti, e, se del caso, alle altre autorità dello Stato competenti, comunque interessate. L'operatore ha inoltre l'obbligo di adottare immediatamente:</a:t>
            </a:r>
          </a:p>
          <a:p>
            <a:pPr marL="0" indent="0" algn="just">
              <a:buNone/>
            </a:pPr>
            <a:r>
              <a:rPr lang="it-IT" sz="1600" dirty="0" smtClean="0"/>
              <a:t>a</a:t>
            </a:r>
            <a:r>
              <a:rPr lang="it-IT" sz="1600" dirty="0"/>
              <a:t>)  tutte le iniziative praticabili per controllare, circoscrivere, eliminare o gestire in altro modo, con effetto immediato, qualsiasi fattore di danno, allo scopo di prevenire o limitare ulteriori pregiudizi ambientali ed effetti nocivi per la salute umana o ulteriori deterioramenti ai servizi, anche sulla base delle specifiche istruzioni formulate dalle autorità competenti relativamente alle misure di prevenzione necessarie da adottare; </a:t>
            </a:r>
          </a:p>
          <a:p>
            <a:pPr marL="0" indent="0" algn="just">
              <a:buNone/>
            </a:pPr>
            <a:r>
              <a:rPr lang="it-IT" sz="1600" dirty="0"/>
              <a:t>b)  le necessarie misure di ripristino di cui all'articolo 306.</a:t>
            </a:r>
          </a:p>
          <a:p>
            <a:pPr marL="0" indent="0" algn="just">
              <a:buNone/>
            </a:pPr>
            <a:r>
              <a:rPr lang="it-IT" sz="1600" dirty="0"/>
              <a:t>2.  Il Ministro dell'ambiente e della tutela del territorio e del mare, in qualsiasi momento, ha facoltà di: </a:t>
            </a:r>
          </a:p>
          <a:p>
            <a:pPr marL="0" indent="0" algn="just">
              <a:buNone/>
            </a:pPr>
            <a:r>
              <a:rPr lang="it-IT" sz="1600" dirty="0" smtClean="0"/>
              <a:t>….</a:t>
            </a:r>
          </a:p>
          <a:p>
            <a:pPr marL="0" indent="0" algn="just">
              <a:buNone/>
            </a:pPr>
            <a:r>
              <a:rPr lang="it-IT" sz="1600" dirty="0" smtClean="0"/>
              <a:t>c</a:t>
            </a:r>
            <a:r>
              <a:rPr lang="it-IT" sz="1600" dirty="0"/>
              <a:t>)  ordinare all'operatore di prendere le misure di ripristino necessarie; </a:t>
            </a:r>
          </a:p>
          <a:p>
            <a:pPr marL="0" indent="0" algn="just">
              <a:buNone/>
            </a:pPr>
            <a:r>
              <a:rPr lang="it-IT" sz="1600" dirty="0"/>
              <a:t>d)  adottare egli stesso le suddette misure.</a:t>
            </a:r>
          </a:p>
          <a:p>
            <a:pPr marL="0" indent="0" algn="just">
              <a:buNone/>
            </a:pPr>
            <a:r>
              <a:rPr lang="it-IT" sz="1600" dirty="0"/>
              <a:t>3.  Se l'operatore non adempie agli obblighi previsti al comma 1 o al comma 2, lettere b) o c), o se esso non può essere individuato o se non è tenuto a sostenere i costi a norma della parte sesta del presente decreto, il Ministro dell'ambiente e della tutela del territorio e del mare ha facoltà di adottare egli stesso tali misure, approvando la nota delle spese, con diritto di rivalsa esercitabile verso chi abbia causato o comunque concorso a causare le spese stesse, se venga individuato entro il termine di cinque anni dall'effettuato pagamento. </a:t>
            </a:r>
          </a:p>
          <a:p>
            <a:pPr marL="0" indent="0" algn="just">
              <a:buNone/>
            </a:pPr>
            <a:endParaRPr lang="it-IT" sz="1600" dirty="0"/>
          </a:p>
          <a:p>
            <a:pPr marL="0" indent="0" algn="just">
              <a:buNone/>
            </a:pPr>
            <a:r>
              <a:rPr lang="it-IT" sz="1600" dirty="0"/>
              <a:t> </a:t>
            </a:r>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1125588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PROFILI DI RESPONSABILITA’ CIVILE DEL DANNO </a:t>
            </a:r>
            <a:r>
              <a:rPr lang="it-IT" b="1" dirty="0" smtClean="0"/>
              <a:t>AMBIENTALE</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b="1" dirty="0" smtClean="0"/>
              <a:t>Art</a:t>
            </a:r>
            <a:r>
              <a:rPr lang="it-IT" b="1" dirty="0"/>
              <a:t>. </a:t>
            </a:r>
            <a:r>
              <a:rPr lang="it-IT" b="1" dirty="0" smtClean="0"/>
              <a:t>306 (Determinazione delle misure per il ripristino ambientale)</a:t>
            </a:r>
            <a:endParaRPr lang="it-IT" dirty="0"/>
          </a:p>
          <a:p>
            <a:pPr marL="0" indent="0" algn="just">
              <a:buNone/>
            </a:pPr>
            <a:r>
              <a:rPr lang="it-IT" dirty="0" smtClean="0"/>
              <a:t>1.  </a:t>
            </a:r>
            <a:r>
              <a:rPr lang="it-IT" dirty="0"/>
              <a:t>Gli operatori individuano le possibili misure per il ripristino ambientale che risultino conformi all'allegato 3 alla parte sesta del presente decreto e le presentano per l'approvazione al Ministro dell'ambiente e della tutela del territorio e del mare senza indugio e comunque non oltre trenta giorni dall'evento dannoso, a meno che questi non abbia già adottato misure urgenti, a norma articolo 305, commi 2 e 3. </a:t>
            </a:r>
          </a:p>
          <a:p>
            <a:pPr marL="0" indent="0" algn="just">
              <a:buNone/>
            </a:pPr>
            <a:endParaRPr lang="it-IT" dirty="0"/>
          </a:p>
          <a:p>
            <a:pPr marL="514350" indent="-514350" algn="just">
              <a:buAutoNum type="arabicPeriod" startAt="2"/>
            </a:pPr>
            <a:r>
              <a:rPr lang="it-IT" dirty="0" smtClean="0"/>
              <a:t>Il </a:t>
            </a:r>
            <a:r>
              <a:rPr lang="it-IT" dirty="0"/>
              <a:t>Ministro dell'ambiente e della tutela del territorio e del mare decide quali misure di ripristino attuare, in modo da garantire, ove possibile, il conseguimento del completo ripristino ambientale, e valuta l'opportunità di addivenire ad un accordo con l'operatore interessato nel rispetto della procedura di cui all'articolo 11 della legge 7 agosto 1990, n. 241</a:t>
            </a:r>
            <a:r>
              <a:rPr lang="it-IT" dirty="0" smtClean="0"/>
              <a:t>.</a:t>
            </a:r>
          </a:p>
          <a:p>
            <a:pPr marL="0" indent="0" algn="just">
              <a:buNone/>
            </a:pPr>
            <a:r>
              <a:rPr lang="it-IT" dirty="0" smtClean="0"/>
              <a:t>…..</a:t>
            </a:r>
            <a:endParaRPr lang="it-IT" dirty="0"/>
          </a:p>
        </p:txBody>
      </p:sp>
      <p:sp>
        <p:nvSpPr>
          <p:cNvPr id="4" name="Text Box 3"/>
          <p:cNvSpPr txBox="1">
            <a:spLocks noChangeArrowheads="1"/>
          </p:cNvSpPr>
          <p:nvPr/>
        </p:nvSpPr>
        <p:spPr bwMode="auto">
          <a:xfrm>
            <a:off x="3191021" y="6073170"/>
            <a:ext cx="5809958"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spcBef>
                <a:spcPct val="50000"/>
              </a:spcBef>
            </a:pPr>
            <a:r>
              <a:rPr lang="it-IT" altLang="it-IT" dirty="0">
                <a:solidFill>
                  <a:schemeClr val="tx1">
                    <a:alpha val="50000"/>
                  </a:schemeClr>
                </a:solidFill>
                <a:latin typeface="Times New Roman" panose="02020603050405020304" pitchFamily="18" charset="0"/>
              </a:rPr>
              <a:t>STUDIO LEGALE </a:t>
            </a:r>
          </a:p>
          <a:p>
            <a:pPr algn="ctr" eaLnBrk="0" hangingPunct="0">
              <a:spcBef>
                <a:spcPct val="50000"/>
              </a:spcBef>
            </a:pPr>
            <a:r>
              <a:rPr lang="it-IT" altLang="it-IT" dirty="0">
                <a:solidFill>
                  <a:schemeClr val="tx1">
                    <a:alpha val="50000"/>
                  </a:schemeClr>
                </a:solidFill>
                <a:latin typeface="Times New Roman" panose="02020603050405020304" pitchFamily="18" charset="0"/>
              </a:rPr>
              <a:t>MARTINI RODOLFI VIVORI</a:t>
            </a:r>
          </a:p>
        </p:txBody>
      </p:sp>
    </p:spTree>
    <p:extLst>
      <p:ext uri="{BB962C8B-B14F-4D97-AF65-F5344CB8AC3E}">
        <p14:creationId xmlns:p14="http://schemas.microsoft.com/office/powerpoint/2010/main" val="3111288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929</TotalTime>
  <Words>7590</Words>
  <Application>Microsoft Office PowerPoint</Application>
  <PresentationFormat>Widescreen</PresentationFormat>
  <Paragraphs>522</Paragraphs>
  <Slides>57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57</vt:i4>
      </vt:variant>
    </vt:vector>
  </HeadingPairs>
  <TitlesOfParts>
    <vt:vector size="63" baseType="lpstr">
      <vt:lpstr>Arial</vt:lpstr>
      <vt:lpstr>Calibri</vt:lpstr>
      <vt:lpstr>Calibri Light</vt:lpstr>
      <vt:lpstr>Times New Roman</vt:lpstr>
      <vt:lpstr>Wingdings</vt:lpstr>
      <vt:lpstr>Tema di Office</vt:lpstr>
      <vt:lpstr>    PROFILI DI RESPONSABILITA’ CIVILE DEL DANNO AMBIENTALE Avv . Marco Rodolfi </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 PROFILI DI RESPONSABILITA’ CIVILE DEL DANNO AMBIENTALE </vt:lpstr>
      <vt:lpstr> PROFILI DI RESPONSABILITA’ CIVILE DEL DANNO AMBIENTALE </vt:lpstr>
      <vt:lpstr> PROFILI DI RESPONSABILITA’ CIVILE DEL DANNO AMBIENTALE </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PROFILI DI RESPONSABILITA’ CIVILE DEL DANNO AMBIENTALE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PROFILI DI RESPONSBAILITA’ CIVILE DEL DANNO AMBIENTALE Avv . Marco Rodolfi</dc:title>
  <dc:creator>Collaboratore</dc:creator>
  <cp:lastModifiedBy>Paola Mangili</cp:lastModifiedBy>
  <cp:revision>67</cp:revision>
  <cp:lastPrinted>2015-07-08T11:22:09Z</cp:lastPrinted>
  <dcterms:created xsi:type="dcterms:W3CDTF">2015-07-02T14:24:44Z</dcterms:created>
  <dcterms:modified xsi:type="dcterms:W3CDTF">2015-07-09T06:08:55Z</dcterms:modified>
</cp:coreProperties>
</file>